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4" r:id="rId2"/>
    <p:sldId id="258" r:id="rId3"/>
    <p:sldId id="260" r:id="rId4"/>
    <p:sldId id="261" r:id="rId5"/>
    <p:sldId id="262" r:id="rId6"/>
    <p:sldId id="263" r:id="rId7"/>
    <p:sldId id="265" r:id="rId8"/>
    <p:sldId id="266" r:id="rId9"/>
    <p:sldId id="267" r:id="rId10"/>
    <p:sldId id="275" r:id="rId11"/>
    <p:sldId id="276" r:id="rId12"/>
    <p:sldId id="277" r:id="rId13"/>
    <p:sldId id="272" r:id="rId14"/>
    <p:sldId id="278" r:id="rId15"/>
    <p:sldId id="279" r:id="rId16"/>
    <p:sldId id="280" r:id="rId17"/>
  </p:sldIdLst>
  <p:sldSz cx="18288000" cy="10287000"/>
  <p:notesSz cx="6858000" cy="9144000"/>
  <p:embeddedFontLst>
    <p:embeddedFont>
      <p:font typeface="Arimo Bold" panose="020B0604020202020204" charset="0"/>
      <p:regular r:id="rId19"/>
    </p:embeddedFont>
    <p:embeddedFont>
      <p:font typeface="Lato Heavy Bold"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Bold" panose="00000800000000000000" charset="0"/>
      <p:regular r:id="rId25"/>
      <p:bold r:id="rId26"/>
    </p:embeddedFont>
    <p:embeddedFont>
      <p:font typeface="Montserrat Ultra-Bold" panose="020B0604020202020204" charset="0"/>
      <p:regular r:id="rId27"/>
    </p:embeddedFont>
    <p:embeddedFont>
      <p:font typeface="Open Sans" panose="020B0606030504020204" pitchFamily="34" charset="0"/>
      <p:regular r:id="rId28"/>
      <p:bold r:id="rId29"/>
      <p:italic r:id="rId30"/>
      <p:boldItalic r:id="rId31"/>
    </p:embeddedFont>
    <p:embeddedFont>
      <p:font typeface="Open Sans Bold" panose="020B0806030504020204" charset="0"/>
      <p:regular r:id="rId32"/>
      <p:bold r:id="rId33"/>
    </p:embeddedFont>
    <p:embeddedFont>
      <p:font typeface="Open Sans Extra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6/11/relationships/changesInfo" Target="changesInfos/changesInfo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uro zanetti" userId="d3833aa49f49f927" providerId="LiveId" clId="{2AD4E31E-AEDD-493D-8BEE-A75F46EAF6F4}"/>
    <pc:docChg chg="modSld">
      <pc:chgData name="adrian sauro zanetti" userId="d3833aa49f49f927" providerId="LiveId" clId="{2AD4E31E-AEDD-493D-8BEE-A75F46EAF6F4}" dt="2025-01-20T16:10:22.288" v="34" actId="20577"/>
      <pc:docMkLst>
        <pc:docMk/>
      </pc:docMkLst>
      <pc:sldChg chg="modSp mod">
        <pc:chgData name="adrian sauro zanetti" userId="d3833aa49f49f927" providerId="LiveId" clId="{2AD4E31E-AEDD-493D-8BEE-A75F46EAF6F4}" dt="2025-01-20T16:10:22.288" v="34" actId="20577"/>
        <pc:sldMkLst>
          <pc:docMk/>
          <pc:sldMk cId="0" sldId="263"/>
        </pc:sldMkLst>
        <pc:spChg chg="mod">
          <ac:chgData name="adrian sauro zanetti" userId="d3833aa49f49f927" providerId="LiveId" clId="{2AD4E31E-AEDD-493D-8BEE-A75F46EAF6F4}" dt="2025-01-20T16:10:22.288" v="34" actId="20577"/>
          <ac:spMkLst>
            <pc:docMk/>
            <pc:sldMk cId="0" sldId="263"/>
            <ac:spMk id="9" creationId="{4896B520-00F3-2A58-39A8-C57AB8E6E1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70B67-7696-43E8-AAEE-3DEA0824A87F}" type="datetimeFigureOut">
              <a:rPr lang="es-ES" smtClean="0"/>
              <a:t>20/01/2025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FC8EE-15AF-485E-A109-E2A6C000A2B4}" type="slidenum">
              <a:rPr lang="es-ES" smtClean="0"/>
              <a:t>‹Nº›</a:t>
            </a:fld>
            <a:endParaRPr lang="es-ES"/>
          </a:p>
        </p:txBody>
      </p:sp>
    </p:spTree>
    <p:extLst>
      <p:ext uri="{BB962C8B-B14F-4D97-AF65-F5344CB8AC3E}">
        <p14:creationId xmlns:p14="http://schemas.microsoft.com/office/powerpoint/2010/main" val="422580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99FC8EE-15AF-485E-A109-E2A6C000A2B4}" type="slidenum">
              <a:rPr lang="es-ES" smtClean="0"/>
              <a:t>12</a:t>
            </a:fld>
            <a:endParaRPr lang="es-ES"/>
          </a:p>
        </p:txBody>
      </p:sp>
    </p:spTree>
    <p:extLst>
      <p:ext uri="{BB962C8B-B14F-4D97-AF65-F5344CB8AC3E}">
        <p14:creationId xmlns:p14="http://schemas.microsoft.com/office/powerpoint/2010/main" val="628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C7DB765-A2A1-8630-9AE5-72311E7F98C6}"/>
              </a:ext>
            </a:extLst>
          </p:cNvPr>
          <p:cNvGrpSpPr/>
          <p:nvPr/>
        </p:nvGrpSpPr>
        <p:grpSpPr>
          <a:xfrm>
            <a:off x="838200" y="381000"/>
            <a:ext cx="5181600" cy="9525000"/>
            <a:chOff x="0" y="0"/>
            <a:chExt cx="8945503" cy="16317733"/>
          </a:xfrm>
        </p:grpSpPr>
        <p:pic>
          <p:nvPicPr>
            <p:cNvPr id="3" name="Picture 5">
              <a:extLst>
                <a:ext uri="{FF2B5EF4-FFF2-40B4-BE49-F238E27FC236}">
                  <a16:creationId xmlns:a16="http://schemas.microsoft.com/office/drawing/2014/main" id="{ACB1D0D7-ECBC-13F6-09D9-9E42798FEC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Lst>
            </a:blip>
            <a:srcRect l="20856" r="17977" b="16318"/>
            <a:stretch>
              <a:fillRect/>
            </a:stretch>
          </p:blipFill>
          <p:spPr>
            <a:xfrm>
              <a:off x="0" y="0"/>
              <a:ext cx="8945503" cy="16317733"/>
            </a:xfrm>
            <a:prstGeom prst="rect">
              <a:avLst/>
            </a:prstGeom>
          </p:spPr>
        </p:pic>
      </p:grpSp>
      <p:sp>
        <p:nvSpPr>
          <p:cNvPr id="7" name="Freeform 12">
            <a:extLst>
              <a:ext uri="{FF2B5EF4-FFF2-40B4-BE49-F238E27FC236}">
                <a16:creationId xmlns:a16="http://schemas.microsoft.com/office/drawing/2014/main" id="{651F7099-2DF4-2801-18ED-6A28C9E9AE8F}"/>
              </a:ext>
            </a:extLst>
          </p:cNvPr>
          <p:cNvSpPr/>
          <p:nvPr/>
        </p:nvSpPr>
        <p:spPr>
          <a:xfrm>
            <a:off x="6304547" y="381000"/>
            <a:ext cx="10793572" cy="3597857"/>
          </a:xfrm>
          <a:custGeom>
            <a:avLst/>
            <a:gdLst/>
            <a:ahLst/>
            <a:cxnLst/>
            <a:rect l="l" t="t" r="r" b="b"/>
            <a:pathLst>
              <a:path w="10793572" h="3597857">
                <a:moveTo>
                  <a:pt x="0" y="0"/>
                </a:moveTo>
                <a:lnTo>
                  <a:pt x="10793572" y="0"/>
                </a:lnTo>
                <a:lnTo>
                  <a:pt x="10793572" y="3597857"/>
                </a:lnTo>
                <a:lnTo>
                  <a:pt x="0" y="3597857"/>
                </a:lnTo>
                <a:lnTo>
                  <a:pt x="0" y="0"/>
                </a:lnTo>
                <a:close/>
              </a:path>
            </a:pathLst>
          </a:custGeom>
          <a:blipFill>
            <a:blip r:embed="rId4"/>
            <a:stretch>
              <a:fillRect/>
            </a:stretch>
          </a:blipFill>
        </p:spPr>
        <p:txBody>
          <a:bodyPr/>
          <a:lstStyle/>
          <a:p>
            <a:endParaRPr lang="es-ES" dirty="0"/>
          </a:p>
        </p:txBody>
      </p:sp>
      <p:sp>
        <p:nvSpPr>
          <p:cNvPr id="9" name="CuadroTexto 8">
            <a:extLst>
              <a:ext uri="{FF2B5EF4-FFF2-40B4-BE49-F238E27FC236}">
                <a16:creationId xmlns:a16="http://schemas.microsoft.com/office/drawing/2014/main" id="{35241ABE-E338-2CD0-3815-5831D2FA1DEE}"/>
              </a:ext>
            </a:extLst>
          </p:cNvPr>
          <p:cNvSpPr txBox="1"/>
          <p:nvPr/>
        </p:nvSpPr>
        <p:spPr>
          <a:xfrm>
            <a:off x="7010400" y="3543300"/>
            <a:ext cx="9144000" cy="712952"/>
          </a:xfrm>
          <a:prstGeom prst="rect">
            <a:avLst/>
          </a:prstGeom>
          <a:noFill/>
        </p:spPr>
        <p:txBody>
          <a:bodyPr wrap="square">
            <a:spAutoFit/>
          </a:bodyPr>
          <a:lstStyle/>
          <a:p>
            <a:pPr>
              <a:lnSpc>
                <a:spcPts val="2519"/>
              </a:lnSpc>
              <a:spcBef>
                <a:spcPct val="0"/>
              </a:spcBef>
            </a:pPr>
            <a:r>
              <a:rPr lang="en-US" sz="1799" spc="1258" dirty="0">
                <a:solidFill>
                  <a:schemeClr val="bg1">
                    <a:lumMod val="65000"/>
                  </a:schemeClr>
                </a:solidFill>
                <a:latin typeface="Open Sans"/>
              </a:rPr>
              <a:t>AISLACIÓN TÉRMICA Y RESISTENCIA EN UN SOLO PRODUCTO</a:t>
            </a:r>
          </a:p>
        </p:txBody>
      </p:sp>
      <p:pic>
        <p:nvPicPr>
          <p:cNvPr id="5" name="Imagen 4">
            <a:extLst>
              <a:ext uri="{FF2B5EF4-FFF2-40B4-BE49-F238E27FC236}">
                <a16:creationId xmlns:a16="http://schemas.microsoft.com/office/drawing/2014/main" id="{E0867285-7C34-D77E-CE40-31D70B722578}"/>
              </a:ext>
            </a:extLst>
          </p:cNvPr>
          <p:cNvPicPr>
            <a:picLocks noChangeAspect="1"/>
          </p:cNvPicPr>
          <p:nvPr/>
        </p:nvPicPr>
        <p:blipFill rotWithShape="1">
          <a:blip r:embed="rId5"/>
          <a:srcRect l="20132" t="17708" r="20132" b="22917"/>
          <a:stretch/>
        </p:blipFill>
        <p:spPr>
          <a:xfrm>
            <a:off x="7010400" y="4610099"/>
            <a:ext cx="9677400" cy="5407959"/>
          </a:xfrm>
          <a:prstGeom prst="rect">
            <a:avLst/>
          </a:prstGeom>
        </p:spPr>
      </p:pic>
    </p:spTree>
    <p:extLst>
      <p:ext uri="{BB962C8B-B14F-4D97-AF65-F5344CB8AC3E}">
        <p14:creationId xmlns:p14="http://schemas.microsoft.com/office/powerpoint/2010/main" val="413153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8981E145-E343-1548-2930-363CDF3BEA91}"/>
              </a:ext>
            </a:extLst>
          </p:cNvPr>
          <p:cNvGrpSpPr/>
          <p:nvPr/>
        </p:nvGrpSpPr>
        <p:grpSpPr>
          <a:xfrm>
            <a:off x="1028700" y="742440"/>
            <a:ext cx="3629319" cy="362969"/>
            <a:chOff x="0" y="0"/>
            <a:chExt cx="4839092" cy="483959"/>
          </a:xfrm>
        </p:grpSpPr>
        <p:sp>
          <p:nvSpPr>
            <p:cNvPr id="3" name="TextBox 21">
              <a:extLst>
                <a:ext uri="{FF2B5EF4-FFF2-40B4-BE49-F238E27FC236}">
                  <a16:creationId xmlns:a16="http://schemas.microsoft.com/office/drawing/2014/main" id="{4C8A7A61-7186-C008-4F5E-B9CB727EF4DC}"/>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4" name="Freeform 22">
              <a:extLst>
                <a:ext uri="{FF2B5EF4-FFF2-40B4-BE49-F238E27FC236}">
                  <a16:creationId xmlns:a16="http://schemas.microsoft.com/office/drawing/2014/main" id="{2D88039A-F672-D7CD-3EB7-5C99268ABBB2}"/>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pic>
        <p:nvPicPr>
          <p:cNvPr id="7" name="Imagen 6" descr="Diagrama&#10;&#10;Descripción generada automáticamente">
            <a:extLst>
              <a:ext uri="{FF2B5EF4-FFF2-40B4-BE49-F238E27FC236}">
                <a16:creationId xmlns:a16="http://schemas.microsoft.com/office/drawing/2014/main" id="{B122DAA8-238F-3C37-9FDB-317B846C80C7}"/>
              </a:ext>
            </a:extLst>
          </p:cNvPr>
          <p:cNvPicPr>
            <a:picLocks noChangeAspect="1"/>
          </p:cNvPicPr>
          <p:nvPr/>
        </p:nvPicPr>
        <p:blipFill rotWithShape="1">
          <a:blip r:embed="rId3"/>
          <a:srcRect l="23380" t="22475" r="32945" b="13282"/>
          <a:stretch/>
        </p:blipFill>
        <p:spPr bwMode="auto">
          <a:xfrm>
            <a:off x="920121" y="1598863"/>
            <a:ext cx="4542154" cy="3756974"/>
          </a:xfrm>
          <a:prstGeom prst="rect">
            <a:avLst/>
          </a:prstGeom>
          <a:ln>
            <a:noFill/>
          </a:ln>
          <a:extLst>
            <a:ext uri="{53640926-AAD7-44D8-BBD7-CCE9431645EC}">
              <a14:shadowObscured xmlns:a14="http://schemas.microsoft.com/office/drawing/2010/main"/>
            </a:ext>
          </a:extLst>
        </p:spPr>
      </p:pic>
      <p:pic>
        <p:nvPicPr>
          <p:cNvPr id="8" name="Imagen 7" descr="Diagrama, Dibujo de ingeniería&#10;&#10;Descripción generada automáticamente">
            <a:extLst>
              <a:ext uri="{FF2B5EF4-FFF2-40B4-BE49-F238E27FC236}">
                <a16:creationId xmlns:a16="http://schemas.microsoft.com/office/drawing/2014/main" id="{B3A9D208-39ED-41D9-B4B0-17F1D06E796E}"/>
              </a:ext>
            </a:extLst>
          </p:cNvPr>
          <p:cNvPicPr>
            <a:picLocks noChangeAspect="1"/>
          </p:cNvPicPr>
          <p:nvPr/>
        </p:nvPicPr>
        <p:blipFill rotWithShape="1">
          <a:blip r:embed="rId4"/>
          <a:srcRect l="23183" t="22830" r="32050" b="12230"/>
          <a:stretch/>
        </p:blipFill>
        <p:spPr bwMode="auto">
          <a:xfrm>
            <a:off x="5666874" y="401221"/>
            <a:ext cx="4376420" cy="3568700"/>
          </a:xfrm>
          <a:prstGeom prst="rect">
            <a:avLst/>
          </a:prstGeom>
          <a:ln>
            <a:noFill/>
          </a:ln>
          <a:extLst>
            <a:ext uri="{53640926-AAD7-44D8-BBD7-CCE9431645EC}">
              <a14:shadowObscured xmlns:a14="http://schemas.microsoft.com/office/drawing/2010/main"/>
            </a:ext>
          </a:extLst>
        </p:spPr>
      </p:pic>
      <p:pic>
        <p:nvPicPr>
          <p:cNvPr id="9" name="Imagen 8" descr="Interfaz de usuario gráfica, Aplicación&#10;&#10;Descripción generada automáticamente">
            <a:extLst>
              <a:ext uri="{FF2B5EF4-FFF2-40B4-BE49-F238E27FC236}">
                <a16:creationId xmlns:a16="http://schemas.microsoft.com/office/drawing/2014/main" id="{52D52886-3F62-AAEC-40A3-E52A5948FA01}"/>
              </a:ext>
            </a:extLst>
          </p:cNvPr>
          <p:cNvPicPr>
            <a:picLocks noChangeAspect="1"/>
          </p:cNvPicPr>
          <p:nvPr/>
        </p:nvPicPr>
        <p:blipFill rotWithShape="1">
          <a:blip r:embed="rId5"/>
          <a:srcRect l="22088" t="18936" r="31453" b="17715"/>
          <a:stretch/>
        </p:blipFill>
        <p:spPr bwMode="auto">
          <a:xfrm>
            <a:off x="10231851" y="488216"/>
            <a:ext cx="5312949" cy="4072543"/>
          </a:xfrm>
          <a:prstGeom prst="rect">
            <a:avLst/>
          </a:prstGeom>
          <a:ln>
            <a:noFill/>
          </a:ln>
          <a:extLst>
            <a:ext uri="{53640926-AAD7-44D8-BBD7-CCE9431645EC}">
              <a14:shadowObscured xmlns:a14="http://schemas.microsoft.com/office/drawing/2010/main"/>
            </a:ext>
          </a:extLst>
        </p:spPr>
      </p:pic>
      <p:pic>
        <p:nvPicPr>
          <p:cNvPr id="10" name="Imagen 9" descr="Interfaz de usuario gráfica, Gráfico, Aplicación, Gráfico de superficie&#10;&#10;Descripción generada automáticamente">
            <a:extLst>
              <a:ext uri="{FF2B5EF4-FFF2-40B4-BE49-F238E27FC236}">
                <a16:creationId xmlns:a16="http://schemas.microsoft.com/office/drawing/2014/main" id="{C4C63E61-6CFC-06DA-AC9F-A46ED4F6756D}"/>
              </a:ext>
            </a:extLst>
          </p:cNvPr>
          <p:cNvPicPr>
            <a:picLocks noChangeAspect="1"/>
          </p:cNvPicPr>
          <p:nvPr/>
        </p:nvPicPr>
        <p:blipFill rotWithShape="1">
          <a:blip r:embed="rId6"/>
          <a:srcRect l="22783" t="41764" r="31354" b="24439"/>
          <a:stretch/>
        </p:blipFill>
        <p:spPr bwMode="auto">
          <a:xfrm>
            <a:off x="11582918" y="4783773"/>
            <a:ext cx="6202882" cy="2569527"/>
          </a:xfrm>
          <a:prstGeom prst="rect">
            <a:avLst/>
          </a:prstGeom>
          <a:ln>
            <a:noFill/>
          </a:ln>
          <a:extLst>
            <a:ext uri="{53640926-AAD7-44D8-BBD7-CCE9431645EC}">
              <a14:shadowObscured xmlns:a14="http://schemas.microsoft.com/office/drawing/2010/main"/>
            </a:ext>
          </a:extLst>
        </p:spPr>
      </p:pic>
      <p:pic>
        <p:nvPicPr>
          <p:cNvPr id="12" name="Imagen 11" descr="Diagrama&#10;&#10;Descripción generada automáticamente con confianza baja">
            <a:extLst>
              <a:ext uri="{FF2B5EF4-FFF2-40B4-BE49-F238E27FC236}">
                <a16:creationId xmlns:a16="http://schemas.microsoft.com/office/drawing/2014/main" id="{9BC46F3A-69E3-845F-6DD4-050D19741BBB}"/>
              </a:ext>
            </a:extLst>
          </p:cNvPr>
          <p:cNvPicPr>
            <a:picLocks noChangeAspect="1"/>
          </p:cNvPicPr>
          <p:nvPr/>
        </p:nvPicPr>
        <p:blipFill rotWithShape="1">
          <a:blip r:embed="rId7"/>
          <a:srcRect l="65078" t="20175" r="3384" b="40529"/>
          <a:stretch/>
        </p:blipFill>
        <p:spPr bwMode="auto">
          <a:xfrm>
            <a:off x="5666874" y="4836975"/>
            <a:ext cx="4696326" cy="3289557"/>
          </a:xfrm>
          <a:prstGeom prst="rect">
            <a:avLst/>
          </a:prstGeom>
          <a:ln>
            <a:noFill/>
          </a:ln>
          <a:extLst>
            <a:ext uri="{53640926-AAD7-44D8-BBD7-CCE9431645EC}">
              <a14:shadowObscured xmlns:a14="http://schemas.microsoft.com/office/drawing/2010/main"/>
            </a:ext>
          </a:extLst>
        </p:spPr>
      </p:pic>
      <p:sp>
        <p:nvSpPr>
          <p:cNvPr id="5" name="TextBox 34">
            <a:extLst>
              <a:ext uri="{FF2B5EF4-FFF2-40B4-BE49-F238E27FC236}">
                <a16:creationId xmlns:a16="http://schemas.microsoft.com/office/drawing/2014/main" id="{980758AA-D407-67CF-F760-9E0C693523B9}"/>
              </a:ext>
            </a:extLst>
          </p:cNvPr>
          <p:cNvSpPr txBox="1"/>
          <p:nvPr/>
        </p:nvSpPr>
        <p:spPr>
          <a:xfrm>
            <a:off x="-304800" y="5974986"/>
            <a:ext cx="6153619" cy="1217064"/>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TÉCNICA DE DETALLES</a:t>
            </a:r>
          </a:p>
        </p:txBody>
      </p:sp>
    </p:spTree>
    <p:extLst>
      <p:ext uri="{BB962C8B-B14F-4D97-AF65-F5344CB8AC3E}">
        <p14:creationId xmlns:p14="http://schemas.microsoft.com/office/powerpoint/2010/main" val="397899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2">
            <a:extLst>
              <a:ext uri="{FF2B5EF4-FFF2-40B4-BE49-F238E27FC236}">
                <a16:creationId xmlns:a16="http://schemas.microsoft.com/office/drawing/2014/main" id="{88F6D0C0-B017-092E-5220-834C5FD52639}"/>
              </a:ext>
            </a:extLst>
          </p:cNvPr>
          <p:cNvSpPr/>
          <p:nvPr/>
        </p:nvSpPr>
        <p:spPr>
          <a:xfrm>
            <a:off x="1028700" y="742440"/>
            <a:ext cx="308027" cy="36296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nvGrpSpPr>
          <p:cNvPr id="3" name="Group 20">
            <a:extLst>
              <a:ext uri="{FF2B5EF4-FFF2-40B4-BE49-F238E27FC236}">
                <a16:creationId xmlns:a16="http://schemas.microsoft.com/office/drawing/2014/main" id="{6704C698-912D-9CC1-6FF4-4362D091AEB4}"/>
              </a:ext>
            </a:extLst>
          </p:cNvPr>
          <p:cNvGrpSpPr/>
          <p:nvPr/>
        </p:nvGrpSpPr>
        <p:grpSpPr>
          <a:xfrm>
            <a:off x="1028700" y="742440"/>
            <a:ext cx="3629319" cy="362969"/>
            <a:chOff x="0" y="0"/>
            <a:chExt cx="4839092" cy="483959"/>
          </a:xfrm>
        </p:grpSpPr>
        <p:sp>
          <p:nvSpPr>
            <p:cNvPr id="4" name="TextBox 21">
              <a:extLst>
                <a:ext uri="{FF2B5EF4-FFF2-40B4-BE49-F238E27FC236}">
                  <a16:creationId xmlns:a16="http://schemas.microsoft.com/office/drawing/2014/main" id="{88BFA509-7B6C-C680-2DB8-1C847E54B94D}"/>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5" name="Freeform 22">
              <a:extLst>
                <a:ext uri="{FF2B5EF4-FFF2-40B4-BE49-F238E27FC236}">
                  <a16:creationId xmlns:a16="http://schemas.microsoft.com/office/drawing/2014/main" id="{79D80BF3-8454-7BFD-A354-EBE35DBCC635}"/>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pic>
        <p:nvPicPr>
          <p:cNvPr id="6" name="Imagen 5" descr="Interfaz de usuario gráfica, Aplicación, Word&#10;&#10;Descripción generada automáticamente">
            <a:extLst>
              <a:ext uri="{FF2B5EF4-FFF2-40B4-BE49-F238E27FC236}">
                <a16:creationId xmlns:a16="http://schemas.microsoft.com/office/drawing/2014/main" id="{620BB81F-0855-25D4-E9F4-48A5E3D02046}"/>
              </a:ext>
            </a:extLst>
          </p:cNvPr>
          <p:cNvPicPr>
            <a:picLocks noChangeAspect="1"/>
          </p:cNvPicPr>
          <p:nvPr/>
        </p:nvPicPr>
        <p:blipFill rotWithShape="1">
          <a:blip r:embed="rId3"/>
          <a:srcRect l="24475" t="42117" r="36029" b="20547"/>
          <a:stretch/>
        </p:blipFill>
        <p:spPr bwMode="auto">
          <a:xfrm>
            <a:off x="457200" y="1332648"/>
            <a:ext cx="4648200" cy="2470479"/>
          </a:xfrm>
          <a:prstGeom prst="rect">
            <a:avLst/>
          </a:prstGeom>
          <a:ln>
            <a:noFill/>
          </a:ln>
          <a:extLst>
            <a:ext uri="{53640926-AAD7-44D8-BBD7-CCE9431645EC}">
              <a14:shadowObscured xmlns:a14="http://schemas.microsoft.com/office/drawing/2010/main"/>
            </a:ext>
          </a:extLst>
        </p:spPr>
      </p:pic>
      <p:pic>
        <p:nvPicPr>
          <p:cNvPr id="7" name="Imagen 6" descr="Interfaz de usuario gráfica, Aplicación, Word&#10;&#10;Descripción generada automáticamente">
            <a:extLst>
              <a:ext uri="{FF2B5EF4-FFF2-40B4-BE49-F238E27FC236}">
                <a16:creationId xmlns:a16="http://schemas.microsoft.com/office/drawing/2014/main" id="{1389C6DC-7B3E-EB9E-D31C-B15E43AF3E6E}"/>
              </a:ext>
            </a:extLst>
          </p:cNvPr>
          <p:cNvPicPr>
            <a:picLocks noChangeAspect="1"/>
          </p:cNvPicPr>
          <p:nvPr/>
        </p:nvPicPr>
        <p:blipFill rotWithShape="1">
          <a:blip r:embed="rId4"/>
          <a:srcRect l="22686" t="33095" r="41999" b="30279"/>
          <a:stretch/>
        </p:blipFill>
        <p:spPr bwMode="auto">
          <a:xfrm>
            <a:off x="5522638" y="571500"/>
            <a:ext cx="5097057" cy="2971799"/>
          </a:xfrm>
          <a:prstGeom prst="rect">
            <a:avLst/>
          </a:prstGeom>
          <a:ln>
            <a:noFill/>
          </a:ln>
          <a:extLst>
            <a:ext uri="{53640926-AAD7-44D8-BBD7-CCE9431645EC}">
              <a14:shadowObscured xmlns:a14="http://schemas.microsoft.com/office/drawing/2010/main"/>
            </a:ext>
          </a:extLst>
        </p:spPr>
      </p:pic>
      <p:pic>
        <p:nvPicPr>
          <p:cNvPr id="8" name="Imagen 7" descr="Interfaz de usuario gráfica, Gráfico, Aplicación&#10;&#10;Descripción generada automáticamente">
            <a:extLst>
              <a:ext uri="{FF2B5EF4-FFF2-40B4-BE49-F238E27FC236}">
                <a16:creationId xmlns:a16="http://schemas.microsoft.com/office/drawing/2014/main" id="{7C74BCBE-E99A-CF62-5C10-0E2ED12C84FB}"/>
              </a:ext>
            </a:extLst>
          </p:cNvPr>
          <p:cNvPicPr>
            <a:picLocks noChangeAspect="1"/>
          </p:cNvPicPr>
          <p:nvPr/>
        </p:nvPicPr>
        <p:blipFill rotWithShape="1">
          <a:blip r:embed="rId5"/>
          <a:srcRect l="22088" t="32562" r="29662" b="17892"/>
          <a:stretch/>
        </p:blipFill>
        <p:spPr bwMode="auto">
          <a:xfrm>
            <a:off x="325336" y="3782059"/>
            <a:ext cx="9217000" cy="5320029"/>
          </a:xfrm>
          <a:prstGeom prst="rect">
            <a:avLst/>
          </a:prstGeom>
          <a:ln>
            <a:noFill/>
          </a:ln>
          <a:extLst>
            <a:ext uri="{53640926-AAD7-44D8-BBD7-CCE9431645EC}">
              <a14:shadowObscured xmlns:a14="http://schemas.microsoft.com/office/drawing/2010/main"/>
            </a:ext>
          </a:extLst>
        </p:spPr>
      </p:pic>
      <p:pic>
        <p:nvPicPr>
          <p:cNvPr id="9" name="Imagen 8" descr="Diagrama, Dibujo de ingeniería&#10;&#10;Descripción generada automáticamente">
            <a:extLst>
              <a:ext uri="{FF2B5EF4-FFF2-40B4-BE49-F238E27FC236}">
                <a16:creationId xmlns:a16="http://schemas.microsoft.com/office/drawing/2014/main" id="{9812E061-6AFA-C845-EA57-51A60CC30919}"/>
              </a:ext>
            </a:extLst>
          </p:cNvPr>
          <p:cNvPicPr>
            <a:picLocks noChangeAspect="1"/>
          </p:cNvPicPr>
          <p:nvPr/>
        </p:nvPicPr>
        <p:blipFill rotWithShape="1">
          <a:blip r:embed="rId6"/>
          <a:srcRect l="11442" t="1770" r="23892" b="1435"/>
          <a:stretch/>
        </p:blipFill>
        <p:spPr bwMode="auto">
          <a:xfrm>
            <a:off x="11484314" y="788193"/>
            <a:ext cx="7127410" cy="5997734"/>
          </a:xfrm>
          <a:prstGeom prst="rect">
            <a:avLst/>
          </a:prstGeom>
          <a:ln>
            <a:noFill/>
          </a:ln>
          <a:extLst>
            <a:ext uri="{53640926-AAD7-44D8-BBD7-CCE9431645EC}">
              <a14:shadowObscured xmlns:a14="http://schemas.microsoft.com/office/drawing/2010/main"/>
            </a:ext>
          </a:extLst>
        </p:spPr>
      </p:pic>
      <p:sp>
        <p:nvSpPr>
          <p:cNvPr id="10" name="TextBox 34">
            <a:extLst>
              <a:ext uri="{FF2B5EF4-FFF2-40B4-BE49-F238E27FC236}">
                <a16:creationId xmlns:a16="http://schemas.microsoft.com/office/drawing/2014/main" id="{D4B2A2A9-A3A7-A40F-3826-4778227A5997}"/>
              </a:ext>
            </a:extLst>
          </p:cNvPr>
          <p:cNvSpPr txBox="1"/>
          <p:nvPr/>
        </p:nvSpPr>
        <p:spPr>
          <a:xfrm>
            <a:off x="9829800" y="6785927"/>
            <a:ext cx="6153619" cy="2704651"/>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PLANOS DE FABRICACIÓN Y MEMORIA DE CÁLCULO</a:t>
            </a:r>
          </a:p>
        </p:txBody>
      </p:sp>
    </p:spTree>
    <p:extLst>
      <p:ext uri="{BB962C8B-B14F-4D97-AF65-F5344CB8AC3E}">
        <p14:creationId xmlns:p14="http://schemas.microsoft.com/office/powerpoint/2010/main" val="163670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2EDA15-5411-A7ED-E7D3-8989F2F3967F}"/>
              </a:ext>
            </a:extLst>
          </p:cNvPr>
          <p:cNvPicPr>
            <a:picLocks noChangeAspect="1"/>
          </p:cNvPicPr>
          <p:nvPr/>
        </p:nvPicPr>
        <p:blipFill rotWithShape="1">
          <a:blip r:embed="rId3"/>
          <a:srcRect l="18155" t="32291" r="18595" b="12500"/>
          <a:stretch/>
        </p:blipFill>
        <p:spPr>
          <a:xfrm>
            <a:off x="609600" y="419100"/>
            <a:ext cx="8229600" cy="4038600"/>
          </a:xfrm>
          <a:prstGeom prst="rect">
            <a:avLst/>
          </a:prstGeom>
        </p:spPr>
      </p:pic>
      <p:pic>
        <p:nvPicPr>
          <p:cNvPr id="5" name="Imagen 4">
            <a:extLst>
              <a:ext uri="{FF2B5EF4-FFF2-40B4-BE49-F238E27FC236}">
                <a16:creationId xmlns:a16="http://schemas.microsoft.com/office/drawing/2014/main" id="{95CF2A2E-502F-2955-5CAC-0E5CCA10B50C}"/>
              </a:ext>
            </a:extLst>
          </p:cNvPr>
          <p:cNvPicPr>
            <a:picLocks noChangeAspect="1"/>
          </p:cNvPicPr>
          <p:nvPr/>
        </p:nvPicPr>
        <p:blipFill rotWithShape="1">
          <a:blip r:embed="rId4"/>
          <a:srcRect l="17789" t="23958" r="17789" b="28125"/>
          <a:stretch/>
        </p:blipFill>
        <p:spPr>
          <a:xfrm>
            <a:off x="9043736" y="2095500"/>
            <a:ext cx="8746436" cy="3657600"/>
          </a:xfrm>
          <a:prstGeom prst="rect">
            <a:avLst/>
          </a:prstGeom>
        </p:spPr>
      </p:pic>
      <p:pic>
        <p:nvPicPr>
          <p:cNvPr id="9" name="Imagen 8">
            <a:extLst>
              <a:ext uri="{FF2B5EF4-FFF2-40B4-BE49-F238E27FC236}">
                <a16:creationId xmlns:a16="http://schemas.microsoft.com/office/drawing/2014/main" id="{ACEF9D0A-B5F5-A206-4F3E-4E7F0CD05E54}"/>
              </a:ext>
            </a:extLst>
          </p:cNvPr>
          <p:cNvPicPr>
            <a:picLocks noChangeAspect="1"/>
          </p:cNvPicPr>
          <p:nvPr/>
        </p:nvPicPr>
        <p:blipFill rotWithShape="1">
          <a:blip r:embed="rId5"/>
          <a:srcRect l="20132" t="21875" r="1391" b="20833"/>
          <a:stretch/>
        </p:blipFill>
        <p:spPr>
          <a:xfrm>
            <a:off x="838200" y="5295900"/>
            <a:ext cx="7811996" cy="3206416"/>
          </a:xfrm>
          <a:prstGeom prst="rect">
            <a:avLst/>
          </a:prstGeom>
        </p:spPr>
      </p:pic>
      <p:sp>
        <p:nvSpPr>
          <p:cNvPr id="2" name="TextBox 34">
            <a:extLst>
              <a:ext uri="{FF2B5EF4-FFF2-40B4-BE49-F238E27FC236}">
                <a16:creationId xmlns:a16="http://schemas.microsoft.com/office/drawing/2014/main" id="{E4401EA5-2658-0662-2634-E51087CFFCE1}"/>
              </a:ext>
            </a:extLst>
          </p:cNvPr>
          <p:cNvSpPr txBox="1"/>
          <p:nvPr/>
        </p:nvSpPr>
        <p:spPr>
          <a:xfrm>
            <a:off x="9829800" y="6785927"/>
            <a:ext cx="6153619" cy="2704651"/>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NAVE INDUSTRIAL TÉRMICA PARAMETRIZADA</a:t>
            </a:r>
          </a:p>
        </p:txBody>
      </p:sp>
    </p:spTree>
    <p:extLst>
      <p:ext uri="{BB962C8B-B14F-4D97-AF65-F5344CB8AC3E}">
        <p14:creationId xmlns:p14="http://schemas.microsoft.com/office/powerpoint/2010/main" val="1004058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35513"/>
            <a:ext cx="9144000" cy="3725474"/>
            <a:chOff x="0" y="0"/>
            <a:chExt cx="4768634" cy="1942850"/>
          </a:xfrm>
        </p:grpSpPr>
        <p:sp>
          <p:nvSpPr>
            <p:cNvPr id="3" name="Freeform 3"/>
            <p:cNvSpPr/>
            <p:nvPr/>
          </p:nvSpPr>
          <p:spPr>
            <a:xfrm>
              <a:off x="0" y="0"/>
              <a:ext cx="4768634" cy="1942850"/>
            </a:xfrm>
            <a:custGeom>
              <a:avLst/>
              <a:gdLst/>
              <a:ahLst/>
              <a:cxnLst/>
              <a:rect l="l" t="t" r="r" b="b"/>
              <a:pathLst>
                <a:path w="4768634" h="1942850">
                  <a:moveTo>
                    <a:pt x="0" y="0"/>
                  </a:moveTo>
                  <a:lnTo>
                    <a:pt x="4768634" y="0"/>
                  </a:lnTo>
                  <a:lnTo>
                    <a:pt x="4768634" y="1942850"/>
                  </a:lnTo>
                  <a:lnTo>
                    <a:pt x="0" y="1942850"/>
                  </a:lnTo>
                  <a:close/>
                </a:path>
              </a:pathLst>
            </a:custGeom>
            <a:solidFill>
              <a:srgbClr val="E47130"/>
            </a:solidFill>
          </p:spPr>
          <p:txBody>
            <a:bodyPr/>
            <a:lstStyle/>
            <a:p>
              <a:endParaRPr lang="es-ES"/>
            </a:p>
          </p:txBody>
        </p:sp>
      </p:grpSp>
      <p:grpSp>
        <p:nvGrpSpPr>
          <p:cNvPr id="4" name="Group 4"/>
          <p:cNvGrpSpPr>
            <a:grpSpLocks noChangeAspect="1"/>
          </p:cNvGrpSpPr>
          <p:nvPr/>
        </p:nvGrpSpPr>
        <p:grpSpPr>
          <a:xfrm>
            <a:off x="7576678" y="1480279"/>
            <a:ext cx="12773006" cy="7326442"/>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s-ES"/>
            </a:p>
          </p:txBody>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s-ES"/>
            </a:p>
          </p:txBody>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s-ES"/>
            </a:p>
          </p:txBody>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s-ES"/>
            </a:p>
          </p:txBody>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t="-42773" b="-97054"/>
              </a:stretch>
            </a:blipFill>
          </p:spPr>
          <p:txBody>
            <a:bodyPr/>
            <a:lstStyle/>
            <a:p>
              <a:endParaRPr lang="es-ES"/>
            </a:p>
          </p:txBody>
        </p:sp>
      </p:grpSp>
      <p:grpSp>
        <p:nvGrpSpPr>
          <p:cNvPr id="10" name="Group 10"/>
          <p:cNvGrpSpPr/>
          <p:nvPr/>
        </p:nvGrpSpPr>
        <p:grpSpPr>
          <a:xfrm>
            <a:off x="17835213" y="7063676"/>
            <a:ext cx="452787" cy="2194624"/>
            <a:chOff x="0" y="0"/>
            <a:chExt cx="293277" cy="1421492"/>
          </a:xfrm>
        </p:grpSpPr>
        <p:sp>
          <p:nvSpPr>
            <p:cNvPr id="11" name="Freeform 11"/>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12" name="Freeform 12"/>
          <p:cNvSpPr/>
          <p:nvPr/>
        </p:nvSpPr>
        <p:spPr>
          <a:xfrm>
            <a:off x="853436" y="4790115"/>
            <a:ext cx="350528" cy="350528"/>
          </a:xfrm>
          <a:custGeom>
            <a:avLst/>
            <a:gdLst/>
            <a:ahLst/>
            <a:cxnLst/>
            <a:rect l="l" t="t" r="r" b="b"/>
            <a:pathLst>
              <a:path w="350528" h="350528">
                <a:moveTo>
                  <a:pt x="0" y="0"/>
                </a:moveTo>
                <a:lnTo>
                  <a:pt x="350528" y="0"/>
                </a:lnTo>
                <a:lnTo>
                  <a:pt x="350528" y="350529"/>
                </a:lnTo>
                <a:lnTo>
                  <a:pt x="0" y="350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3" name="Freeform 13"/>
          <p:cNvSpPr/>
          <p:nvPr/>
        </p:nvSpPr>
        <p:spPr>
          <a:xfrm>
            <a:off x="853436" y="6035853"/>
            <a:ext cx="350528" cy="350528"/>
          </a:xfrm>
          <a:custGeom>
            <a:avLst/>
            <a:gdLst/>
            <a:ahLst/>
            <a:cxnLst/>
            <a:rect l="l" t="t" r="r" b="b"/>
            <a:pathLst>
              <a:path w="350528" h="350528">
                <a:moveTo>
                  <a:pt x="0" y="0"/>
                </a:moveTo>
                <a:lnTo>
                  <a:pt x="350528" y="0"/>
                </a:lnTo>
                <a:lnTo>
                  <a:pt x="350528" y="350529"/>
                </a:lnTo>
                <a:lnTo>
                  <a:pt x="0" y="350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Freeform 14"/>
          <p:cNvSpPr/>
          <p:nvPr/>
        </p:nvSpPr>
        <p:spPr>
          <a:xfrm>
            <a:off x="878480" y="6954971"/>
            <a:ext cx="300440" cy="217409"/>
          </a:xfrm>
          <a:custGeom>
            <a:avLst/>
            <a:gdLst/>
            <a:ahLst/>
            <a:cxnLst/>
            <a:rect l="l" t="t" r="r" b="b"/>
            <a:pathLst>
              <a:path w="300440" h="217409">
                <a:moveTo>
                  <a:pt x="0" y="0"/>
                </a:moveTo>
                <a:lnTo>
                  <a:pt x="300440" y="0"/>
                </a:lnTo>
                <a:lnTo>
                  <a:pt x="300440" y="217409"/>
                </a:lnTo>
                <a:lnTo>
                  <a:pt x="0" y="217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5" name="TextBox 15"/>
          <p:cNvSpPr txBox="1"/>
          <p:nvPr/>
        </p:nvSpPr>
        <p:spPr>
          <a:xfrm>
            <a:off x="1450694" y="2607061"/>
            <a:ext cx="6125985" cy="877570"/>
          </a:xfrm>
          <a:prstGeom prst="rect">
            <a:avLst/>
          </a:prstGeom>
        </p:spPr>
        <p:txBody>
          <a:bodyPr lIns="0" tIns="0" rIns="0" bIns="0" rtlCol="0" anchor="t">
            <a:spAutoFit/>
          </a:bodyPr>
          <a:lstStyle/>
          <a:p>
            <a:pPr>
              <a:lnSpc>
                <a:spcPts val="7040"/>
              </a:lnSpc>
            </a:pPr>
            <a:r>
              <a:rPr lang="en-US" sz="5500">
                <a:solidFill>
                  <a:srgbClr val="9B9999"/>
                </a:solidFill>
                <a:latin typeface="Montserrat Ultra-Bold"/>
              </a:rPr>
              <a:t>CONTACTO</a:t>
            </a:r>
          </a:p>
        </p:txBody>
      </p:sp>
      <p:sp>
        <p:nvSpPr>
          <p:cNvPr id="16" name="TextBox 16"/>
          <p:cNvSpPr txBox="1"/>
          <p:nvPr/>
        </p:nvSpPr>
        <p:spPr>
          <a:xfrm>
            <a:off x="1450694" y="4742815"/>
            <a:ext cx="6696194" cy="763270"/>
          </a:xfrm>
          <a:prstGeom prst="rect">
            <a:avLst/>
          </a:prstGeom>
        </p:spPr>
        <p:txBody>
          <a:bodyPr lIns="0" tIns="0" rIns="0" bIns="0" rtlCol="0" anchor="t">
            <a:spAutoFit/>
          </a:bodyPr>
          <a:lstStyle/>
          <a:p>
            <a:pPr>
              <a:lnSpc>
                <a:spcPts val="3079"/>
              </a:lnSpc>
            </a:pPr>
            <a:r>
              <a:rPr lang="en-US" sz="2199" dirty="0" err="1">
                <a:solidFill>
                  <a:srgbClr val="FFFFFF"/>
                </a:solidFill>
                <a:latin typeface="Open Sans"/>
              </a:rPr>
              <a:t>Telefono</a:t>
            </a:r>
            <a:r>
              <a:rPr lang="en-US" sz="2199" dirty="0">
                <a:solidFill>
                  <a:srgbClr val="FFFFFF"/>
                </a:solidFill>
                <a:latin typeface="Open Sans"/>
              </a:rPr>
              <a:t>: </a:t>
            </a:r>
          </a:p>
          <a:p>
            <a:pPr>
              <a:lnSpc>
                <a:spcPts val="3079"/>
              </a:lnSpc>
              <a:spcBef>
                <a:spcPct val="0"/>
              </a:spcBef>
            </a:pPr>
            <a:r>
              <a:rPr lang="en-US" sz="2199" dirty="0">
                <a:solidFill>
                  <a:srgbClr val="FFFFFF"/>
                </a:solidFill>
                <a:latin typeface="Open Sans"/>
              </a:rPr>
              <a:t>                  </a:t>
            </a:r>
          </a:p>
        </p:txBody>
      </p:sp>
      <p:sp>
        <p:nvSpPr>
          <p:cNvPr id="17" name="TextBox 17"/>
          <p:cNvSpPr txBox="1"/>
          <p:nvPr/>
        </p:nvSpPr>
        <p:spPr>
          <a:xfrm>
            <a:off x="1450694" y="6000610"/>
            <a:ext cx="6696194" cy="372745"/>
          </a:xfrm>
          <a:prstGeom prst="rect">
            <a:avLst/>
          </a:prstGeom>
        </p:spPr>
        <p:txBody>
          <a:bodyPr lIns="0" tIns="0" rIns="0" bIns="0" rtlCol="0" anchor="t">
            <a:spAutoFit/>
          </a:bodyPr>
          <a:lstStyle/>
          <a:p>
            <a:pPr>
              <a:lnSpc>
                <a:spcPts val="3079"/>
              </a:lnSpc>
              <a:spcBef>
                <a:spcPct val="0"/>
              </a:spcBef>
            </a:pPr>
            <a:r>
              <a:rPr lang="en-US" sz="2199" dirty="0">
                <a:solidFill>
                  <a:srgbClr val="FFFFFF"/>
                </a:solidFill>
                <a:latin typeface="Open Sans"/>
              </a:rPr>
              <a:t>Website: www.nurpanel.com</a:t>
            </a:r>
          </a:p>
        </p:txBody>
      </p:sp>
      <p:sp>
        <p:nvSpPr>
          <p:cNvPr id="18" name="TextBox 18"/>
          <p:cNvSpPr txBox="1"/>
          <p:nvPr/>
        </p:nvSpPr>
        <p:spPr>
          <a:xfrm>
            <a:off x="1450694" y="6884442"/>
            <a:ext cx="6696194" cy="768480"/>
          </a:xfrm>
          <a:prstGeom prst="rect">
            <a:avLst/>
          </a:prstGeom>
        </p:spPr>
        <p:txBody>
          <a:bodyPr lIns="0" tIns="0" rIns="0" bIns="0" rtlCol="0" anchor="t">
            <a:spAutoFit/>
          </a:bodyPr>
          <a:lstStyle/>
          <a:p>
            <a:pPr>
              <a:lnSpc>
                <a:spcPts val="3079"/>
              </a:lnSpc>
            </a:pPr>
            <a:r>
              <a:rPr lang="en-US" sz="2199" dirty="0">
                <a:solidFill>
                  <a:srgbClr val="FFFFFF"/>
                </a:solidFill>
                <a:latin typeface="Open Sans"/>
              </a:rPr>
              <a:t>Email: adrian.s@nurpanel.com</a:t>
            </a:r>
          </a:p>
          <a:p>
            <a:pPr>
              <a:lnSpc>
                <a:spcPts val="3079"/>
              </a:lnSpc>
              <a:spcBef>
                <a:spcPct val="0"/>
              </a:spcBef>
            </a:pPr>
            <a:endParaRPr lang="en-US" sz="2199" dirty="0">
              <a:solidFill>
                <a:srgbClr val="FFFFFF"/>
              </a:solidFill>
              <a:latin typeface="Open Sans"/>
            </a:endParaRPr>
          </a:p>
        </p:txBody>
      </p:sp>
      <p:grpSp>
        <p:nvGrpSpPr>
          <p:cNvPr id="19" name="Group 19"/>
          <p:cNvGrpSpPr/>
          <p:nvPr/>
        </p:nvGrpSpPr>
        <p:grpSpPr>
          <a:xfrm>
            <a:off x="1028700" y="742440"/>
            <a:ext cx="3629319" cy="362969"/>
            <a:chOff x="0" y="0"/>
            <a:chExt cx="4839092" cy="483959"/>
          </a:xfrm>
        </p:grpSpPr>
        <p:sp>
          <p:nvSpPr>
            <p:cNvPr id="20" name="TextBox 20"/>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1" name="Freeform 21"/>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9"/>
              <a:stretch>
                <a:fillRect r="-273709" b="-5713"/>
              </a:stretch>
            </a:blipFill>
          </p:spPr>
          <p:txBody>
            <a:bodyPr/>
            <a:lstStyle/>
            <a:p>
              <a:endParaRPr lang="es-ES"/>
            </a:p>
          </p:txBody>
        </p:sp>
      </p:grpSp>
      <p:sp>
        <p:nvSpPr>
          <p:cNvPr id="22" name="AutoShape 22"/>
          <p:cNvSpPr/>
          <p:nvPr/>
        </p:nvSpPr>
        <p:spPr>
          <a:xfrm>
            <a:off x="2438009" y="5779024"/>
            <a:ext cx="3119910" cy="0"/>
          </a:xfrm>
          <a:prstGeom prst="line">
            <a:avLst/>
          </a:prstGeom>
          <a:ln w="38100" cap="flat">
            <a:solidFill>
              <a:srgbClr val="CCCCCC"/>
            </a:solidFill>
            <a:prstDash val="solid"/>
            <a:headEnd type="none" w="sm" len="sm"/>
            <a:tailEnd type="none" w="sm" len="sm"/>
          </a:ln>
        </p:spPr>
        <p:txBody>
          <a:bodyPr/>
          <a:lstStyle/>
          <a:p>
            <a:endParaRPr lang="es-ES"/>
          </a:p>
        </p:txBody>
      </p:sp>
      <p:sp>
        <p:nvSpPr>
          <p:cNvPr id="23" name="AutoShape 23"/>
          <p:cNvSpPr/>
          <p:nvPr/>
        </p:nvSpPr>
        <p:spPr>
          <a:xfrm>
            <a:off x="2438009" y="6643211"/>
            <a:ext cx="3119910" cy="0"/>
          </a:xfrm>
          <a:prstGeom prst="line">
            <a:avLst/>
          </a:prstGeom>
          <a:ln w="38100" cap="flat">
            <a:solidFill>
              <a:srgbClr val="CCCCCC"/>
            </a:solidFill>
            <a:prstDash val="solid"/>
            <a:headEnd type="none" w="sm" len="sm"/>
            <a:tailEnd type="none" w="sm" len="sm"/>
          </a:ln>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camioneta estacionada al lado de un edificio&#10;&#10;Descripción generada automáticamente con confianza media">
            <a:extLst>
              <a:ext uri="{FF2B5EF4-FFF2-40B4-BE49-F238E27FC236}">
                <a16:creationId xmlns:a16="http://schemas.microsoft.com/office/drawing/2014/main" id="{20603FEA-ED57-64A6-FCB5-1EDB49C15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19" y="2069507"/>
            <a:ext cx="4795520" cy="2696210"/>
          </a:xfrm>
          <a:prstGeom prst="rect">
            <a:avLst/>
          </a:prstGeom>
          <a:noFill/>
          <a:ln>
            <a:noFill/>
          </a:ln>
        </p:spPr>
      </p:pic>
      <p:pic>
        <p:nvPicPr>
          <p:cNvPr id="5" name="Imagen 4" descr="Un edificio de fondo&#10;&#10;Descripción generada automáticamente con confianza media">
            <a:extLst>
              <a:ext uri="{FF2B5EF4-FFF2-40B4-BE49-F238E27FC236}">
                <a16:creationId xmlns:a16="http://schemas.microsoft.com/office/drawing/2014/main" id="{B620D097-B352-70C1-347D-C7E654D48D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19" y="5005885"/>
            <a:ext cx="4864936" cy="3647622"/>
          </a:xfrm>
          <a:prstGeom prst="rect">
            <a:avLst/>
          </a:prstGeom>
          <a:noFill/>
          <a:ln>
            <a:noFill/>
          </a:ln>
        </p:spPr>
      </p:pic>
      <p:pic>
        <p:nvPicPr>
          <p:cNvPr id="7" name="Imagen 6" descr="Vista de un edificio&#10;&#10;Descripción generada automáticamente con confianza media">
            <a:extLst>
              <a:ext uri="{FF2B5EF4-FFF2-40B4-BE49-F238E27FC236}">
                <a16:creationId xmlns:a16="http://schemas.microsoft.com/office/drawing/2014/main" id="{9703319C-1C90-FD9F-695E-AE16761548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914" y="2069506"/>
            <a:ext cx="6335371" cy="4750393"/>
          </a:xfrm>
          <a:prstGeom prst="rect">
            <a:avLst/>
          </a:prstGeom>
          <a:noFill/>
          <a:ln>
            <a:noFill/>
          </a:ln>
        </p:spPr>
      </p:pic>
      <p:grpSp>
        <p:nvGrpSpPr>
          <p:cNvPr id="8" name="Group 19">
            <a:extLst>
              <a:ext uri="{FF2B5EF4-FFF2-40B4-BE49-F238E27FC236}">
                <a16:creationId xmlns:a16="http://schemas.microsoft.com/office/drawing/2014/main" id="{D41F7337-31E2-F9C6-9658-F4476F4BCB6B}"/>
              </a:ext>
            </a:extLst>
          </p:cNvPr>
          <p:cNvGrpSpPr/>
          <p:nvPr/>
        </p:nvGrpSpPr>
        <p:grpSpPr>
          <a:xfrm>
            <a:off x="1028700" y="742440"/>
            <a:ext cx="3629319" cy="362969"/>
            <a:chOff x="0" y="0"/>
            <a:chExt cx="4839092" cy="483959"/>
          </a:xfrm>
        </p:grpSpPr>
        <p:sp>
          <p:nvSpPr>
            <p:cNvPr id="9" name="TextBox 20">
              <a:extLst>
                <a:ext uri="{FF2B5EF4-FFF2-40B4-BE49-F238E27FC236}">
                  <a16:creationId xmlns:a16="http://schemas.microsoft.com/office/drawing/2014/main" id="{DFEB10EC-64A9-1567-AD33-86DB3BBD283E}"/>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10" name="Freeform 21">
              <a:extLst>
                <a:ext uri="{FF2B5EF4-FFF2-40B4-BE49-F238E27FC236}">
                  <a16:creationId xmlns:a16="http://schemas.microsoft.com/office/drawing/2014/main" id="{A634A876-55F1-26AA-A6E6-4C2F2F504DED}"/>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5"/>
              <a:stretch>
                <a:fillRect r="-273709" b="-5713"/>
              </a:stretch>
            </a:blipFill>
          </p:spPr>
          <p:txBody>
            <a:bodyPr/>
            <a:lstStyle/>
            <a:p>
              <a:endParaRPr lang="es-ES"/>
            </a:p>
          </p:txBody>
        </p:sp>
      </p:grpSp>
      <p:sp>
        <p:nvSpPr>
          <p:cNvPr id="12" name="CuadroTexto 11">
            <a:extLst>
              <a:ext uri="{FF2B5EF4-FFF2-40B4-BE49-F238E27FC236}">
                <a16:creationId xmlns:a16="http://schemas.microsoft.com/office/drawing/2014/main" id="{3AE48CC3-856F-5120-572B-0D142D472B68}"/>
              </a:ext>
            </a:extLst>
          </p:cNvPr>
          <p:cNvSpPr txBox="1"/>
          <p:nvPr/>
        </p:nvSpPr>
        <p:spPr>
          <a:xfrm>
            <a:off x="1488326" y="1043103"/>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pic>
        <p:nvPicPr>
          <p:cNvPr id="15" name="Imagen 14" descr="Una señal de una casa&#10;&#10;Descripción generada automáticamente con confianza baja">
            <a:extLst>
              <a:ext uri="{FF2B5EF4-FFF2-40B4-BE49-F238E27FC236}">
                <a16:creationId xmlns:a16="http://schemas.microsoft.com/office/drawing/2014/main" id="{639277D9-8AF5-155D-FBB3-ED5B7BB4134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92860" y="592849"/>
            <a:ext cx="5937510" cy="7913701"/>
          </a:xfrm>
          <a:prstGeom prst="rect">
            <a:avLst/>
          </a:prstGeom>
          <a:noFill/>
          <a:ln>
            <a:noFill/>
          </a:ln>
        </p:spPr>
      </p:pic>
    </p:spTree>
    <p:extLst>
      <p:ext uri="{BB962C8B-B14F-4D97-AF65-F5344CB8AC3E}">
        <p14:creationId xmlns:p14="http://schemas.microsoft.com/office/powerpoint/2010/main" val="3167364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n una estación&#10;&#10;Descripción generada automáticamente con confianza media">
            <a:extLst>
              <a:ext uri="{FF2B5EF4-FFF2-40B4-BE49-F238E27FC236}">
                <a16:creationId xmlns:a16="http://schemas.microsoft.com/office/drawing/2014/main" id="{3DF94551-1A1E-52BF-565E-74D1A2DDEA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988" y="2014618"/>
            <a:ext cx="5709338" cy="3209764"/>
          </a:xfrm>
          <a:prstGeom prst="rect">
            <a:avLst/>
          </a:prstGeom>
          <a:noFill/>
          <a:ln>
            <a:noFill/>
          </a:ln>
        </p:spPr>
      </p:pic>
      <p:pic>
        <p:nvPicPr>
          <p:cNvPr id="4" name="Imagen 3" descr="Imagen que contiene exterior, edificio, camioneta, camino&#10;&#10;Descripción generada automáticamente">
            <a:extLst>
              <a:ext uri="{FF2B5EF4-FFF2-40B4-BE49-F238E27FC236}">
                <a16:creationId xmlns:a16="http://schemas.microsoft.com/office/drawing/2014/main" id="{93DDC70C-6793-3A99-9934-3D86E7205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0940" y="269863"/>
            <a:ext cx="5806313" cy="3349637"/>
          </a:xfrm>
          <a:prstGeom prst="rect">
            <a:avLst/>
          </a:prstGeom>
          <a:noFill/>
          <a:ln>
            <a:noFill/>
          </a:ln>
        </p:spPr>
      </p:pic>
      <p:pic>
        <p:nvPicPr>
          <p:cNvPr id="6" name="Imagen 5" descr="Una sala de estar&#10;&#10;Descripción generada automáticamente con confianza baja">
            <a:extLst>
              <a:ext uri="{FF2B5EF4-FFF2-40B4-BE49-F238E27FC236}">
                <a16:creationId xmlns:a16="http://schemas.microsoft.com/office/drawing/2014/main" id="{3C5A32A2-88BE-5FDD-8DA0-94C5F663E1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5"/>
          <a:stretch/>
        </p:blipFill>
        <p:spPr bwMode="auto">
          <a:xfrm>
            <a:off x="439887" y="5821342"/>
            <a:ext cx="5709338" cy="3733800"/>
          </a:xfrm>
          <a:prstGeom prst="rect">
            <a:avLst/>
          </a:prstGeom>
          <a:noFill/>
          <a:ln>
            <a:noFill/>
          </a:ln>
          <a:extLst>
            <a:ext uri="{53640926-AAD7-44D8-BBD7-CCE9431645EC}">
              <a14:shadowObscured xmlns:a14="http://schemas.microsoft.com/office/drawing/2010/main"/>
            </a:ext>
          </a:extLst>
        </p:spPr>
      </p:pic>
      <p:pic>
        <p:nvPicPr>
          <p:cNvPr id="13" name="Imagen 12" descr="Captura de pantalla de computadora&#10;&#10;Descripción generada automáticamente">
            <a:extLst>
              <a:ext uri="{FF2B5EF4-FFF2-40B4-BE49-F238E27FC236}">
                <a16:creationId xmlns:a16="http://schemas.microsoft.com/office/drawing/2014/main" id="{C3086A8A-C8FD-78B0-921F-C0E44AC36939}"/>
              </a:ext>
            </a:extLst>
          </p:cNvPr>
          <p:cNvPicPr>
            <a:picLocks noChangeAspect="1"/>
          </p:cNvPicPr>
          <p:nvPr/>
        </p:nvPicPr>
        <p:blipFill rotWithShape="1">
          <a:blip r:embed="rId5"/>
          <a:srcRect l="35022" t="5132" r="34636" b="21785"/>
          <a:stretch/>
        </p:blipFill>
        <p:spPr bwMode="auto">
          <a:xfrm>
            <a:off x="6343357" y="3813980"/>
            <a:ext cx="4213973" cy="5707042"/>
          </a:xfrm>
          <a:prstGeom prst="rect">
            <a:avLst/>
          </a:prstGeom>
          <a:ln>
            <a:noFill/>
          </a:ln>
          <a:extLst>
            <a:ext uri="{53640926-AAD7-44D8-BBD7-CCE9431645EC}">
              <a14:shadowObscured xmlns:a14="http://schemas.microsoft.com/office/drawing/2010/main"/>
            </a:ext>
          </a:extLst>
        </p:spPr>
      </p:pic>
      <p:pic>
        <p:nvPicPr>
          <p:cNvPr id="2" name="Imagen 1" descr="Imagen que contiene interior, edificio, pequeño, cuarto&#10;&#10;Descripción generada automáticamente">
            <a:extLst>
              <a:ext uri="{FF2B5EF4-FFF2-40B4-BE49-F238E27FC236}">
                <a16:creationId xmlns:a16="http://schemas.microsoft.com/office/drawing/2014/main" id="{71E27F38-E9C9-AEFA-968E-0210A9303B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9691" y="4171612"/>
            <a:ext cx="7178675" cy="5383530"/>
          </a:xfrm>
          <a:prstGeom prst="rect">
            <a:avLst/>
          </a:prstGeom>
          <a:noFill/>
          <a:ln>
            <a:noFill/>
          </a:ln>
        </p:spPr>
      </p:pic>
      <p:pic>
        <p:nvPicPr>
          <p:cNvPr id="11" name="Imagen 10" descr="Imagen que contiene edificio, exterior, piso, fuego&#10;&#10;Descripción generada automáticamente">
            <a:extLst>
              <a:ext uri="{FF2B5EF4-FFF2-40B4-BE49-F238E27FC236}">
                <a16:creationId xmlns:a16="http://schemas.microsoft.com/office/drawing/2014/main" id="{B5BE0D24-87E8-ED18-D5B4-C7060751B8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4050" y="107628"/>
            <a:ext cx="5095182" cy="3813979"/>
          </a:xfrm>
          <a:prstGeom prst="rect">
            <a:avLst/>
          </a:prstGeom>
          <a:noFill/>
          <a:ln>
            <a:noFill/>
          </a:ln>
        </p:spPr>
      </p:pic>
      <p:sp>
        <p:nvSpPr>
          <p:cNvPr id="5" name="CuadroTexto 4">
            <a:extLst>
              <a:ext uri="{FF2B5EF4-FFF2-40B4-BE49-F238E27FC236}">
                <a16:creationId xmlns:a16="http://schemas.microsoft.com/office/drawing/2014/main" id="{64C40334-05CD-75FD-70D1-B1DE5DF42A20}"/>
              </a:ext>
            </a:extLst>
          </p:cNvPr>
          <p:cNvSpPr txBox="1"/>
          <p:nvPr/>
        </p:nvSpPr>
        <p:spPr>
          <a:xfrm>
            <a:off x="163193" y="358554"/>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spTree>
    <p:extLst>
      <p:ext uri="{BB962C8B-B14F-4D97-AF65-F5344CB8AC3E}">
        <p14:creationId xmlns:p14="http://schemas.microsoft.com/office/powerpoint/2010/main" val="210961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exterior, edificio, pasto, camino&#10;&#10;Descripción generada automáticamente">
            <a:extLst>
              <a:ext uri="{FF2B5EF4-FFF2-40B4-BE49-F238E27FC236}">
                <a16:creationId xmlns:a16="http://schemas.microsoft.com/office/drawing/2014/main" id="{9B3AFB6E-7339-E7FB-1D6D-B3CB9A8E72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
            <a:ext cx="6410325" cy="4271645"/>
          </a:xfrm>
          <a:prstGeom prst="rect">
            <a:avLst/>
          </a:prstGeom>
          <a:noFill/>
          <a:ln>
            <a:noFill/>
          </a:ln>
        </p:spPr>
      </p:pic>
      <p:pic>
        <p:nvPicPr>
          <p:cNvPr id="3" name="Imagen 2" descr="Casa de madera en el pasto&#10;&#10;Descripción generada automáticamente con confianza baja">
            <a:extLst>
              <a:ext uri="{FF2B5EF4-FFF2-40B4-BE49-F238E27FC236}">
                <a16:creationId xmlns:a16="http://schemas.microsoft.com/office/drawing/2014/main" id="{409985C3-22F0-93E3-660C-BD53464ED1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90953"/>
            <a:ext cx="6089015" cy="4057650"/>
          </a:xfrm>
          <a:prstGeom prst="rect">
            <a:avLst/>
          </a:prstGeom>
          <a:noFill/>
          <a:ln>
            <a:noFill/>
          </a:ln>
        </p:spPr>
      </p:pic>
      <p:pic>
        <p:nvPicPr>
          <p:cNvPr id="4" name="Imagen 3" descr="Una estación de tren&#10;&#10;Descripción generada automáticamente con confianza baja">
            <a:extLst>
              <a:ext uri="{FF2B5EF4-FFF2-40B4-BE49-F238E27FC236}">
                <a16:creationId xmlns:a16="http://schemas.microsoft.com/office/drawing/2014/main" id="{472A5A99-9DAA-7A42-ECCA-DA85A5B290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92" y="5143500"/>
            <a:ext cx="4999990" cy="3749040"/>
          </a:xfrm>
          <a:prstGeom prst="rect">
            <a:avLst/>
          </a:prstGeom>
          <a:noFill/>
          <a:ln>
            <a:noFill/>
          </a:ln>
        </p:spPr>
      </p:pic>
      <p:sp>
        <p:nvSpPr>
          <p:cNvPr id="5" name="CuadroTexto 4">
            <a:extLst>
              <a:ext uri="{FF2B5EF4-FFF2-40B4-BE49-F238E27FC236}">
                <a16:creationId xmlns:a16="http://schemas.microsoft.com/office/drawing/2014/main" id="{20F3C7B8-DEA9-CDC2-FC14-8CF19045B03C}"/>
              </a:ext>
            </a:extLst>
          </p:cNvPr>
          <p:cNvSpPr txBox="1"/>
          <p:nvPr/>
        </p:nvSpPr>
        <p:spPr>
          <a:xfrm>
            <a:off x="6943725" y="7581900"/>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spTree>
    <p:extLst>
      <p:ext uri="{BB962C8B-B14F-4D97-AF65-F5344CB8AC3E}">
        <p14:creationId xmlns:p14="http://schemas.microsoft.com/office/powerpoint/2010/main" val="186696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0" y="3223260"/>
            <a:ext cx="4968240" cy="7063740"/>
            <a:chOff x="0" y="0"/>
            <a:chExt cx="2590958" cy="3683770"/>
          </a:xfrm>
        </p:grpSpPr>
        <p:sp>
          <p:nvSpPr>
            <p:cNvPr id="5" name="Freeform 5"/>
            <p:cNvSpPr/>
            <p:nvPr/>
          </p:nvSpPr>
          <p:spPr>
            <a:xfrm>
              <a:off x="0" y="0"/>
              <a:ext cx="2590958" cy="3683769"/>
            </a:xfrm>
            <a:custGeom>
              <a:avLst/>
              <a:gdLst/>
              <a:ahLst/>
              <a:cxnLst/>
              <a:rect l="l" t="t" r="r" b="b"/>
              <a:pathLst>
                <a:path w="2590958" h="3683769">
                  <a:moveTo>
                    <a:pt x="0" y="0"/>
                  </a:moveTo>
                  <a:lnTo>
                    <a:pt x="2590958" y="0"/>
                  </a:lnTo>
                  <a:lnTo>
                    <a:pt x="2590958" y="3683769"/>
                  </a:lnTo>
                  <a:lnTo>
                    <a:pt x="0" y="3683769"/>
                  </a:lnTo>
                  <a:close/>
                </a:path>
              </a:pathLst>
            </a:custGeom>
            <a:solidFill>
              <a:srgbClr val="9B9999"/>
            </a:solidFill>
          </p:spPr>
          <p:txBody>
            <a:bodyPr/>
            <a:lstStyle/>
            <a:p>
              <a:endParaRPr lang="es-ES"/>
            </a:p>
          </p:txBody>
        </p:sp>
      </p:grpSp>
      <p:grpSp>
        <p:nvGrpSpPr>
          <p:cNvPr id="6" name="Group 6"/>
          <p:cNvGrpSpPr/>
          <p:nvPr/>
        </p:nvGrpSpPr>
        <p:grpSpPr>
          <a:xfrm>
            <a:off x="1450694" y="1889760"/>
            <a:ext cx="6644640" cy="2667000"/>
            <a:chOff x="0" y="0"/>
            <a:chExt cx="8859520" cy="3556000"/>
          </a:xfrm>
        </p:grpSpPr>
        <p:pic>
          <p:nvPicPr>
            <p:cNvPr id="7" name="Picture 7"/>
            <p:cNvPicPr>
              <a:picLocks noChangeAspect="1"/>
            </p:cNvPicPr>
            <p:nvPr/>
          </p:nvPicPr>
          <p:blipFill>
            <a:blip r:embed="rId2"/>
            <a:srcRect t="19867" b="19867"/>
            <a:stretch>
              <a:fillRect/>
            </a:stretch>
          </p:blipFill>
          <p:spPr>
            <a:xfrm>
              <a:off x="0" y="0"/>
              <a:ext cx="8859520" cy="3556000"/>
            </a:xfrm>
            <a:prstGeom prst="rect">
              <a:avLst/>
            </a:prstGeom>
          </p:spPr>
        </p:pic>
      </p:grpSp>
      <p:grpSp>
        <p:nvGrpSpPr>
          <p:cNvPr id="8" name="Group 8"/>
          <p:cNvGrpSpPr/>
          <p:nvPr/>
        </p:nvGrpSpPr>
        <p:grpSpPr>
          <a:xfrm>
            <a:off x="1450694" y="4731988"/>
            <a:ext cx="6644640" cy="5555012"/>
            <a:chOff x="0" y="0"/>
            <a:chExt cx="8859520" cy="7406683"/>
          </a:xfrm>
        </p:grpSpPr>
        <p:pic>
          <p:nvPicPr>
            <p:cNvPr id="9" name="Picture 9"/>
            <p:cNvPicPr>
              <a:picLocks noChangeAspect="1"/>
            </p:cNvPicPr>
            <p:nvPr/>
          </p:nvPicPr>
          <p:blipFill>
            <a:blip r:embed="rId3"/>
            <a:srcRect l="10128" r="10128"/>
            <a:stretch>
              <a:fillRect/>
            </a:stretch>
          </p:blipFill>
          <p:spPr>
            <a:xfrm>
              <a:off x="0" y="0"/>
              <a:ext cx="8859520" cy="7406683"/>
            </a:xfrm>
            <a:prstGeom prst="rect">
              <a:avLst/>
            </a:prstGeom>
          </p:spPr>
        </p:pic>
      </p:grpSp>
      <p:grpSp>
        <p:nvGrpSpPr>
          <p:cNvPr id="10" name="Group 10"/>
          <p:cNvGrpSpPr/>
          <p:nvPr/>
        </p:nvGrpSpPr>
        <p:grpSpPr>
          <a:xfrm>
            <a:off x="9144000" y="2874788"/>
            <a:ext cx="9236356" cy="2268712"/>
            <a:chOff x="0" y="0"/>
            <a:chExt cx="2432621" cy="597521"/>
          </a:xfrm>
        </p:grpSpPr>
        <p:sp>
          <p:nvSpPr>
            <p:cNvPr id="11" name="Freeform 11"/>
            <p:cNvSpPr/>
            <p:nvPr/>
          </p:nvSpPr>
          <p:spPr>
            <a:xfrm>
              <a:off x="0" y="0"/>
              <a:ext cx="2432621" cy="597521"/>
            </a:xfrm>
            <a:custGeom>
              <a:avLst/>
              <a:gdLst/>
              <a:ahLst/>
              <a:cxnLst/>
              <a:rect l="l" t="t" r="r" b="b"/>
              <a:pathLst>
                <a:path w="2432621" h="597521">
                  <a:moveTo>
                    <a:pt x="0" y="0"/>
                  </a:moveTo>
                  <a:lnTo>
                    <a:pt x="2432621" y="0"/>
                  </a:lnTo>
                  <a:lnTo>
                    <a:pt x="2432621" y="597521"/>
                  </a:lnTo>
                  <a:lnTo>
                    <a:pt x="0" y="597521"/>
                  </a:lnTo>
                  <a:close/>
                </a:path>
              </a:pathLst>
            </a:custGeom>
            <a:solidFill>
              <a:srgbClr val="9B9999"/>
            </a:solidFill>
          </p:spPr>
          <p:txBody>
            <a:bodyPr/>
            <a:lstStyle/>
            <a:p>
              <a:endParaRPr lang="es-ES"/>
            </a:p>
          </p:txBody>
        </p:sp>
        <p:sp>
          <p:nvSpPr>
            <p:cNvPr id="12" name="TextBox 12"/>
            <p:cNvSpPr txBox="1"/>
            <p:nvPr/>
          </p:nvSpPr>
          <p:spPr>
            <a:xfrm>
              <a:off x="0" y="-28575"/>
              <a:ext cx="2432621" cy="626096"/>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28700" y="742440"/>
            <a:ext cx="3629319" cy="362969"/>
            <a:chOff x="0" y="0"/>
            <a:chExt cx="4839092" cy="483959"/>
          </a:xfrm>
        </p:grpSpPr>
        <p:sp>
          <p:nvSpPr>
            <p:cNvPr id="14" name="TextBox 1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15" name="Freeform 1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4"/>
              <a:stretch>
                <a:fillRect r="-273709" b="-5713"/>
              </a:stretch>
            </a:blipFill>
          </p:spPr>
          <p:txBody>
            <a:bodyPr/>
            <a:lstStyle/>
            <a:p>
              <a:endParaRPr lang="es-ES"/>
            </a:p>
          </p:txBody>
        </p:sp>
      </p:grpSp>
      <p:sp>
        <p:nvSpPr>
          <p:cNvPr id="16" name="TextBox 16"/>
          <p:cNvSpPr txBox="1"/>
          <p:nvPr/>
        </p:nvSpPr>
        <p:spPr>
          <a:xfrm>
            <a:off x="9607890" y="566103"/>
            <a:ext cx="7924305" cy="877570"/>
          </a:xfrm>
          <a:prstGeom prst="rect">
            <a:avLst/>
          </a:prstGeom>
        </p:spPr>
        <p:txBody>
          <a:bodyPr lIns="0" tIns="0" rIns="0" bIns="0" rtlCol="0" anchor="t">
            <a:spAutoFit/>
          </a:bodyPr>
          <a:lstStyle/>
          <a:p>
            <a:pPr>
              <a:lnSpc>
                <a:spcPts val="7040"/>
              </a:lnSpc>
            </a:pPr>
            <a:r>
              <a:rPr lang="en-US" sz="5500">
                <a:solidFill>
                  <a:srgbClr val="E47130"/>
                </a:solidFill>
                <a:latin typeface="Montserrat Bold"/>
              </a:rPr>
              <a:t>NUESTRA EMPRESA</a:t>
            </a:r>
          </a:p>
        </p:txBody>
      </p:sp>
      <p:sp>
        <p:nvSpPr>
          <p:cNvPr id="17" name="TextBox 17"/>
          <p:cNvSpPr txBox="1"/>
          <p:nvPr/>
        </p:nvSpPr>
        <p:spPr>
          <a:xfrm>
            <a:off x="9765463" y="5892784"/>
            <a:ext cx="7100739" cy="1092835"/>
          </a:xfrm>
          <a:prstGeom prst="rect">
            <a:avLst/>
          </a:prstGeom>
        </p:spPr>
        <p:txBody>
          <a:bodyPr lIns="0" tIns="0" rIns="0" bIns="0" rtlCol="0" anchor="t">
            <a:spAutoFit/>
          </a:bodyPr>
          <a:lstStyle/>
          <a:p>
            <a:pPr>
              <a:lnSpc>
                <a:spcPts val="2239"/>
              </a:lnSpc>
              <a:spcBef>
                <a:spcPct val="0"/>
              </a:spcBef>
            </a:pPr>
            <a:r>
              <a:rPr lang="en-US" sz="1599">
                <a:solidFill>
                  <a:srgbClr val="171616"/>
                </a:solidFill>
                <a:latin typeface="Open Sans"/>
              </a:rPr>
              <a:t>Diseñar las soluciones estructurales más convenientes para cualquier tipo de construcción autoportante. Buscamos la excelencia en nuestros productos y servicios, y así, convertirnos en líderes y referentes de construcciones eficientes, aislantes, resistentes y sustentables.</a:t>
            </a:r>
          </a:p>
        </p:txBody>
      </p:sp>
      <p:sp>
        <p:nvSpPr>
          <p:cNvPr id="18" name="TextBox 18"/>
          <p:cNvSpPr txBox="1"/>
          <p:nvPr/>
        </p:nvSpPr>
        <p:spPr>
          <a:xfrm>
            <a:off x="9765463" y="5457809"/>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Visión</a:t>
            </a:r>
          </a:p>
        </p:txBody>
      </p:sp>
      <p:sp>
        <p:nvSpPr>
          <p:cNvPr id="19" name="TextBox 19"/>
          <p:cNvSpPr txBox="1"/>
          <p:nvPr/>
        </p:nvSpPr>
        <p:spPr>
          <a:xfrm>
            <a:off x="9765463" y="7620603"/>
            <a:ext cx="7100739" cy="540385"/>
          </a:xfrm>
          <a:prstGeom prst="rect">
            <a:avLst/>
          </a:prstGeom>
        </p:spPr>
        <p:txBody>
          <a:bodyPr lIns="0" tIns="0" rIns="0" bIns="0" rtlCol="0" anchor="t">
            <a:spAutoFit/>
          </a:bodyPr>
          <a:lstStyle/>
          <a:p>
            <a:pPr>
              <a:lnSpc>
                <a:spcPts val="2239"/>
              </a:lnSpc>
            </a:pPr>
            <a:r>
              <a:rPr lang="en-US" sz="1599">
                <a:solidFill>
                  <a:srgbClr val="171616"/>
                </a:solidFill>
                <a:latin typeface="Open Sans"/>
              </a:rPr>
              <a:t>Fabricar y comercializar paneles estructurales térmicos de calidad.</a:t>
            </a:r>
          </a:p>
          <a:p>
            <a:pPr>
              <a:lnSpc>
                <a:spcPts val="2239"/>
              </a:lnSpc>
              <a:spcBef>
                <a:spcPct val="0"/>
              </a:spcBef>
            </a:pPr>
            <a:endParaRPr lang="en-US" sz="1599">
              <a:solidFill>
                <a:srgbClr val="171616"/>
              </a:solidFill>
              <a:latin typeface="Open Sans"/>
            </a:endParaRPr>
          </a:p>
        </p:txBody>
      </p:sp>
      <p:sp>
        <p:nvSpPr>
          <p:cNvPr id="20" name="TextBox 20"/>
          <p:cNvSpPr txBox="1"/>
          <p:nvPr/>
        </p:nvSpPr>
        <p:spPr>
          <a:xfrm>
            <a:off x="9765463" y="7145940"/>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Misión</a:t>
            </a:r>
          </a:p>
        </p:txBody>
      </p:sp>
      <p:sp>
        <p:nvSpPr>
          <p:cNvPr id="21" name="TextBox 21"/>
          <p:cNvSpPr txBox="1"/>
          <p:nvPr/>
        </p:nvSpPr>
        <p:spPr>
          <a:xfrm>
            <a:off x="9755938" y="3035842"/>
            <a:ext cx="8296143" cy="2183315"/>
          </a:xfrm>
          <a:prstGeom prst="rect">
            <a:avLst/>
          </a:prstGeom>
        </p:spPr>
        <p:txBody>
          <a:bodyPr lIns="0" tIns="0" rIns="0" bIns="0" rtlCol="0" anchor="t">
            <a:spAutoFit/>
          </a:bodyPr>
          <a:lstStyle/>
          <a:p>
            <a:pPr>
              <a:lnSpc>
                <a:spcPts val="2509"/>
              </a:lnSpc>
            </a:pPr>
            <a:r>
              <a:rPr lang="en-US" sz="1792">
                <a:solidFill>
                  <a:srgbClr val="FFFFFF"/>
                </a:solidFill>
                <a:latin typeface="Open Sans Bold"/>
              </a:rPr>
              <a:t>Nurpanel </a:t>
            </a:r>
            <a:r>
              <a:rPr lang="en-US" sz="1792">
                <a:solidFill>
                  <a:srgbClr val="FFFFFF"/>
                </a:solidFill>
                <a:latin typeface="Open Sans"/>
              </a:rPr>
              <a:t>es una empresa fabricante de paneles para construcción en seco, ubicada actualmente en la provincia de La Pampa, Argentina. </a:t>
            </a:r>
          </a:p>
          <a:p>
            <a:pPr>
              <a:lnSpc>
                <a:spcPts val="2509"/>
              </a:lnSpc>
            </a:pPr>
            <a:r>
              <a:rPr lang="en-US" sz="1792">
                <a:solidFill>
                  <a:srgbClr val="FFFFFF"/>
                </a:solidFill>
                <a:latin typeface="Open Sans"/>
              </a:rPr>
              <a:t>La producción de </a:t>
            </a:r>
            <a:r>
              <a:rPr lang="en-US" sz="1792">
                <a:solidFill>
                  <a:srgbClr val="FFFFFF"/>
                </a:solidFill>
                <a:latin typeface="Open Sans Bold"/>
              </a:rPr>
              <a:t>Nurpanel </a:t>
            </a:r>
            <a:r>
              <a:rPr lang="en-US" sz="1792">
                <a:solidFill>
                  <a:srgbClr val="FFFFFF"/>
                </a:solidFill>
                <a:latin typeface="Open Sans"/>
              </a:rPr>
              <a:t>da como resultado paneles térmicos autoportantes de características únicas en el mercado: por su eficiencia, velocidad de montaje y alta competitividad.</a:t>
            </a:r>
          </a:p>
          <a:p>
            <a:pPr>
              <a:lnSpc>
                <a:spcPts val="2509"/>
              </a:lnSpc>
            </a:pPr>
            <a:r>
              <a:rPr lang="en-US" sz="1792">
                <a:solidFill>
                  <a:srgbClr val="FFFFFF"/>
                </a:solidFill>
                <a:latin typeface="Open Sans"/>
              </a:rPr>
              <a:t>Esto genera una oportunidad inigualable de crecimiento y expansión global. </a:t>
            </a:r>
          </a:p>
          <a:p>
            <a:pPr>
              <a:lnSpc>
                <a:spcPts val="2509"/>
              </a:lnSpc>
              <a:spcBef>
                <a:spcPct val="0"/>
              </a:spcBef>
            </a:pPr>
            <a:endParaRPr lang="en-US" sz="1792">
              <a:solidFill>
                <a:srgbClr val="FFFFFF"/>
              </a:solidFill>
              <a:latin typeface="Open Sans"/>
            </a:endParaRPr>
          </a:p>
        </p:txBody>
      </p:sp>
      <p:sp>
        <p:nvSpPr>
          <p:cNvPr id="22" name="TextBox 22"/>
          <p:cNvSpPr txBox="1"/>
          <p:nvPr/>
        </p:nvSpPr>
        <p:spPr>
          <a:xfrm>
            <a:off x="9765463" y="8597550"/>
            <a:ext cx="7100739" cy="1645285"/>
          </a:xfrm>
          <a:prstGeom prst="rect">
            <a:avLst/>
          </a:prstGeom>
        </p:spPr>
        <p:txBody>
          <a:bodyPr lIns="0" tIns="0" rIns="0" bIns="0" rtlCol="0" anchor="t">
            <a:spAutoFit/>
          </a:bodyPr>
          <a:lstStyle/>
          <a:p>
            <a:pPr>
              <a:lnSpc>
                <a:spcPts val="2239"/>
              </a:lnSpc>
            </a:pPr>
            <a:r>
              <a:rPr lang="en-US" sz="1599">
                <a:solidFill>
                  <a:srgbClr val="171616"/>
                </a:solidFill>
                <a:latin typeface="Open Sans"/>
              </a:rPr>
              <a:t>• Honestidad </a:t>
            </a:r>
          </a:p>
          <a:p>
            <a:pPr>
              <a:lnSpc>
                <a:spcPts val="2239"/>
              </a:lnSpc>
            </a:pPr>
            <a:r>
              <a:rPr lang="en-US" sz="1599">
                <a:solidFill>
                  <a:srgbClr val="171616"/>
                </a:solidFill>
                <a:latin typeface="Open Sans"/>
              </a:rPr>
              <a:t>• Innovación </a:t>
            </a:r>
          </a:p>
          <a:p>
            <a:pPr>
              <a:lnSpc>
                <a:spcPts val="2239"/>
              </a:lnSpc>
            </a:pPr>
            <a:r>
              <a:rPr lang="en-US" sz="1599">
                <a:solidFill>
                  <a:srgbClr val="171616"/>
                </a:solidFill>
                <a:latin typeface="Open Sans"/>
              </a:rPr>
              <a:t>• Creatividad</a:t>
            </a:r>
          </a:p>
          <a:p>
            <a:pPr>
              <a:lnSpc>
                <a:spcPts val="2239"/>
              </a:lnSpc>
            </a:pPr>
            <a:r>
              <a:rPr lang="en-US" sz="1599">
                <a:solidFill>
                  <a:srgbClr val="171616"/>
                </a:solidFill>
                <a:latin typeface="Open Sans"/>
              </a:rPr>
              <a:t>• Optimismo </a:t>
            </a:r>
          </a:p>
          <a:p>
            <a:pPr>
              <a:lnSpc>
                <a:spcPts val="2239"/>
              </a:lnSpc>
            </a:pPr>
            <a:r>
              <a:rPr lang="en-US" sz="1599">
                <a:solidFill>
                  <a:srgbClr val="171616"/>
                </a:solidFill>
                <a:latin typeface="Open Sans"/>
              </a:rPr>
              <a:t>• Liderazgo</a:t>
            </a:r>
          </a:p>
          <a:p>
            <a:pPr>
              <a:lnSpc>
                <a:spcPts val="2239"/>
              </a:lnSpc>
              <a:spcBef>
                <a:spcPct val="0"/>
              </a:spcBef>
            </a:pPr>
            <a:endParaRPr lang="en-US" sz="1599">
              <a:solidFill>
                <a:srgbClr val="171616"/>
              </a:solidFill>
              <a:latin typeface="Open Sans"/>
            </a:endParaRPr>
          </a:p>
        </p:txBody>
      </p:sp>
      <p:sp>
        <p:nvSpPr>
          <p:cNvPr id="23" name="TextBox 23"/>
          <p:cNvSpPr txBox="1"/>
          <p:nvPr/>
        </p:nvSpPr>
        <p:spPr>
          <a:xfrm>
            <a:off x="9765463" y="8122888"/>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Valores</a:t>
            </a:r>
          </a:p>
        </p:txBody>
      </p:sp>
      <p:sp>
        <p:nvSpPr>
          <p:cNvPr id="24" name="TextBox 24"/>
          <p:cNvSpPr txBox="1"/>
          <p:nvPr/>
        </p:nvSpPr>
        <p:spPr>
          <a:xfrm>
            <a:off x="11610812" y="8634063"/>
            <a:ext cx="7100739" cy="1369060"/>
          </a:xfrm>
          <a:prstGeom prst="rect">
            <a:avLst/>
          </a:prstGeom>
        </p:spPr>
        <p:txBody>
          <a:bodyPr lIns="0" tIns="0" rIns="0" bIns="0" rtlCol="0" anchor="t">
            <a:spAutoFit/>
          </a:bodyPr>
          <a:lstStyle/>
          <a:p>
            <a:pPr>
              <a:lnSpc>
                <a:spcPts val="2239"/>
              </a:lnSpc>
            </a:pPr>
            <a:r>
              <a:rPr lang="en-US" sz="1599">
                <a:solidFill>
                  <a:srgbClr val="171616"/>
                </a:solidFill>
                <a:latin typeface="Open Sans"/>
              </a:rPr>
              <a:t>• Calidad</a:t>
            </a:r>
          </a:p>
          <a:p>
            <a:pPr>
              <a:lnSpc>
                <a:spcPts val="2239"/>
              </a:lnSpc>
            </a:pPr>
            <a:r>
              <a:rPr lang="en-US" sz="1599">
                <a:solidFill>
                  <a:srgbClr val="171616"/>
                </a:solidFill>
                <a:latin typeface="Open Sans"/>
              </a:rPr>
              <a:t>• Eficiencia</a:t>
            </a:r>
          </a:p>
          <a:p>
            <a:pPr>
              <a:lnSpc>
                <a:spcPts val="2239"/>
              </a:lnSpc>
            </a:pPr>
            <a:r>
              <a:rPr lang="en-US" sz="1599">
                <a:solidFill>
                  <a:srgbClr val="171616"/>
                </a:solidFill>
                <a:latin typeface="Open Sans"/>
              </a:rPr>
              <a:t>• Pasión</a:t>
            </a:r>
          </a:p>
          <a:p>
            <a:pPr>
              <a:lnSpc>
                <a:spcPts val="2239"/>
              </a:lnSpc>
            </a:pPr>
            <a:r>
              <a:rPr lang="en-US" sz="1599">
                <a:solidFill>
                  <a:srgbClr val="171616"/>
                </a:solidFill>
                <a:latin typeface="Open Sans"/>
              </a:rPr>
              <a:t>• Compromiso</a:t>
            </a:r>
          </a:p>
          <a:p>
            <a:pPr>
              <a:lnSpc>
                <a:spcPts val="2239"/>
              </a:lnSpc>
              <a:spcBef>
                <a:spcPct val="0"/>
              </a:spcBef>
            </a:pPr>
            <a:endParaRPr lang="en-US" sz="1599">
              <a:solidFill>
                <a:srgbClr val="171616"/>
              </a:solidFill>
              <a:latin typeface="Open Sans"/>
            </a:endParaRPr>
          </a:p>
        </p:txBody>
      </p:sp>
      <p:sp>
        <p:nvSpPr>
          <p:cNvPr id="25" name="TextBox 25"/>
          <p:cNvSpPr txBox="1"/>
          <p:nvPr/>
        </p:nvSpPr>
        <p:spPr>
          <a:xfrm>
            <a:off x="13913535" y="1415097"/>
            <a:ext cx="2994550" cy="678640"/>
          </a:xfrm>
          <a:prstGeom prst="rect">
            <a:avLst/>
          </a:prstGeom>
        </p:spPr>
        <p:txBody>
          <a:bodyPr lIns="0" tIns="0" rIns="0" bIns="0" rtlCol="0" anchor="t">
            <a:spAutoFit/>
          </a:bodyPr>
          <a:lstStyle/>
          <a:p>
            <a:pPr algn="r">
              <a:lnSpc>
                <a:spcPts val="2660"/>
              </a:lnSpc>
            </a:pPr>
            <a:r>
              <a:rPr lang="en-US" sz="2078">
                <a:solidFill>
                  <a:srgbClr val="9B9999"/>
                </a:solidFill>
                <a:latin typeface="Arimo Bold"/>
              </a:rPr>
              <a:t>CONSTRUÍ CON EFICIENCIA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88142" y="4321700"/>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1028700" y="742440"/>
            <a:ext cx="3629319" cy="362969"/>
            <a:chOff x="0" y="0"/>
            <a:chExt cx="4839092" cy="483959"/>
          </a:xfrm>
        </p:grpSpPr>
        <p:sp>
          <p:nvSpPr>
            <p:cNvPr id="5" name="TextBox 5"/>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6" name="Freeform 6"/>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grpSp>
        <p:nvGrpSpPr>
          <p:cNvPr id="7" name="Group 7"/>
          <p:cNvGrpSpPr/>
          <p:nvPr/>
        </p:nvGrpSpPr>
        <p:grpSpPr>
          <a:xfrm>
            <a:off x="12933893" y="2060758"/>
            <a:ext cx="5892492" cy="2601363"/>
            <a:chOff x="0" y="0"/>
            <a:chExt cx="18395772" cy="8121195"/>
          </a:xfrm>
        </p:grpSpPr>
        <p:sp>
          <p:nvSpPr>
            <p:cNvPr id="8" name="Freeform 8"/>
            <p:cNvSpPr/>
            <p:nvPr/>
          </p:nvSpPr>
          <p:spPr>
            <a:xfrm>
              <a:off x="0" y="0"/>
              <a:ext cx="18395772" cy="8121195"/>
            </a:xfrm>
            <a:custGeom>
              <a:avLst/>
              <a:gdLst/>
              <a:ahLst/>
              <a:cxnLst/>
              <a:rect l="l" t="t" r="r" b="b"/>
              <a:pathLst>
                <a:path w="18395772" h="8121195">
                  <a:moveTo>
                    <a:pt x="0" y="0"/>
                  </a:moveTo>
                  <a:lnTo>
                    <a:pt x="18395772" y="0"/>
                  </a:lnTo>
                  <a:lnTo>
                    <a:pt x="18395772" y="8121195"/>
                  </a:lnTo>
                  <a:lnTo>
                    <a:pt x="0" y="8121195"/>
                  </a:lnTo>
                  <a:close/>
                </a:path>
              </a:pathLst>
            </a:custGeom>
            <a:solidFill>
              <a:srgbClr val="E47130"/>
            </a:solidFill>
          </p:spPr>
          <p:txBody>
            <a:bodyPr/>
            <a:lstStyle/>
            <a:p>
              <a:endParaRPr lang="es-ES"/>
            </a:p>
          </p:txBody>
        </p:sp>
      </p:grpSp>
      <p:sp>
        <p:nvSpPr>
          <p:cNvPr id="9" name="TextBox 9"/>
          <p:cNvSpPr txBox="1"/>
          <p:nvPr/>
        </p:nvSpPr>
        <p:spPr>
          <a:xfrm>
            <a:off x="610364" y="1332331"/>
            <a:ext cx="6705105" cy="1763395"/>
          </a:xfrm>
          <a:prstGeom prst="rect">
            <a:avLst/>
          </a:prstGeom>
        </p:spPr>
        <p:txBody>
          <a:bodyPr lIns="0" tIns="0" rIns="0" bIns="0" rtlCol="0" anchor="t">
            <a:spAutoFit/>
          </a:bodyPr>
          <a:lstStyle/>
          <a:p>
            <a:pPr>
              <a:lnSpc>
                <a:spcPts val="7040"/>
              </a:lnSpc>
            </a:pPr>
            <a:r>
              <a:rPr lang="en-US" sz="5500">
                <a:solidFill>
                  <a:srgbClr val="9B9999"/>
                </a:solidFill>
                <a:latin typeface="Montserrat Ultra-Bold"/>
              </a:rPr>
              <a:t>NUEVO PANEL PP60</a:t>
            </a:r>
          </a:p>
        </p:txBody>
      </p:sp>
      <p:grpSp>
        <p:nvGrpSpPr>
          <p:cNvPr id="10" name="Group 10"/>
          <p:cNvGrpSpPr/>
          <p:nvPr/>
        </p:nvGrpSpPr>
        <p:grpSpPr>
          <a:xfrm>
            <a:off x="6764395" y="1379956"/>
            <a:ext cx="7780780" cy="8494432"/>
            <a:chOff x="0" y="0"/>
            <a:chExt cx="10374373" cy="11325909"/>
          </a:xfrm>
        </p:grpSpPr>
        <p:pic>
          <p:nvPicPr>
            <p:cNvPr id="11" name="Picture 11"/>
            <p:cNvPicPr>
              <a:picLocks noChangeAspect="1"/>
            </p:cNvPicPr>
            <p:nvPr/>
          </p:nvPicPr>
          <p:blipFill>
            <a:blip r:embed="rId3"/>
            <a:srcRect t="2387" b="2387"/>
            <a:stretch>
              <a:fillRect/>
            </a:stretch>
          </p:blipFill>
          <p:spPr>
            <a:xfrm>
              <a:off x="0" y="0"/>
              <a:ext cx="10374373" cy="11325909"/>
            </a:xfrm>
            <a:prstGeom prst="rect">
              <a:avLst/>
            </a:prstGeom>
          </p:spPr>
        </p:pic>
      </p:grpSp>
      <p:sp>
        <p:nvSpPr>
          <p:cNvPr id="12" name="Freeform 12"/>
          <p:cNvSpPr/>
          <p:nvPr/>
        </p:nvSpPr>
        <p:spPr>
          <a:xfrm>
            <a:off x="0" y="6398960"/>
            <a:ext cx="5818781" cy="4576921"/>
          </a:xfrm>
          <a:custGeom>
            <a:avLst/>
            <a:gdLst/>
            <a:ahLst/>
            <a:cxnLst/>
            <a:rect l="l" t="t" r="r" b="b"/>
            <a:pathLst>
              <a:path w="5818781" h="4576921">
                <a:moveTo>
                  <a:pt x="0" y="0"/>
                </a:moveTo>
                <a:lnTo>
                  <a:pt x="5818781" y="0"/>
                </a:lnTo>
                <a:lnTo>
                  <a:pt x="5818781" y="4576920"/>
                </a:lnTo>
                <a:lnTo>
                  <a:pt x="0" y="4576920"/>
                </a:lnTo>
                <a:lnTo>
                  <a:pt x="0" y="0"/>
                </a:lnTo>
                <a:close/>
              </a:path>
            </a:pathLst>
          </a:custGeom>
          <a:blipFill>
            <a:blip r:embed="rId4"/>
            <a:stretch>
              <a:fillRect/>
            </a:stretch>
          </a:blipFill>
        </p:spPr>
        <p:txBody>
          <a:bodyPr/>
          <a:lstStyle/>
          <a:p>
            <a:endParaRPr lang="es-ES"/>
          </a:p>
        </p:txBody>
      </p:sp>
      <p:grpSp>
        <p:nvGrpSpPr>
          <p:cNvPr id="13" name="Group 13"/>
          <p:cNvGrpSpPr/>
          <p:nvPr/>
        </p:nvGrpSpPr>
        <p:grpSpPr>
          <a:xfrm>
            <a:off x="14168366" y="2237841"/>
            <a:ext cx="4472563" cy="2278160"/>
            <a:chOff x="0" y="0"/>
            <a:chExt cx="5963418" cy="3037546"/>
          </a:xfrm>
        </p:grpSpPr>
        <p:sp>
          <p:nvSpPr>
            <p:cNvPr id="14" name="Freeform 14"/>
            <p:cNvSpPr/>
            <p:nvPr/>
          </p:nvSpPr>
          <p:spPr>
            <a:xfrm>
              <a:off x="0" y="0"/>
              <a:ext cx="5963418" cy="3037546"/>
            </a:xfrm>
            <a:custGeom>
              <a:avLst/>
              <a:gdLst/>
              <a:ahLst/>
              <a:cxnLst/>
              <a:rect l="l" t="t" r="r" b="b"/>
              <a:pathLst>
                <a:path w="5963418" h="3037546">
                  <a:moveTo>
                    <a:pt x="0" y="0"/>
                  </a:moveTo>
                  <a:lnTo>
                    <a:pt x="5963418" y="0"/>
                  </a:lnTo>
                  <a:lnTo>
                    <a:pt x="5963418" y="3037546"/>
                  </a:lnTo>
                  <a:lnTo>
                    <a:pt x="0" y="3037546"/>
                  </a:lnTo>
                  <a:lnTo>
                    <a:pt x="0" y="0"/>
                  </a:lnTo>
                  <a:close/>
                </a:path>
              </a:pathLst>
            </a:custGeom>
            <a:blipFill>
              <a:blip r:embed="rId5"/>
              <a:stretch>
                <a:fillRect l="-3934" t="-2985" r="-2249" b="-2610"/>
              </a:stretch>
            </a:blipFill>
          </p:spPr>
          <p:txBody>
            <a:bodyPr/>
            <a:lstStyle/>
            <a:p>
              <a:endParaRPr lang="es-ES"/>
            </a:p>
          </p:txBody>
        </p:sp>
        <p:grpSp>
          <p:nvGrpSpPr>
            <p:cNvPr id="15" name="Group 15"/>
            <p:cNvGrpSpPr/>
            <p:nvPr/>
          </p:nvGrpSpPr>
          <p:grpSpPr>
            <a:xfrm>
              <a:off x="0" y="1820443"/>
              <a:ext cx="1796643" cy="1217103"/>
              <a:chOff x="0" y="0"/>
              <a:chExt cx="354892" cy="240415"/>
            </a:xfrm>
          </p:grpSpPr>
          <p:sp>
            <p:nvSpPr>
              <p:cNvPr id="16" name="Freeform 16"/>
              <p:cNvSpPr/>
              <p:nvPr/>
            </p:nvSpPr>
            <p:spPr>
              <a:xfrm>
                <a:off x="0" y="0"/>
                <a:ext cx="354892" cy="240415"/>
              </a:xfrm>
              <a:custGeom>
                <a:avLst/>
                <a:gdLst/>
                <a:ahLst/>
                <a:cxnLst/>
                <a:rect l="l" t="t" r="r" b="b"/>
                <a:pathLst>
                  <a:path w="354892" h="240415">
                    <a:moveTo>
                      <a:pt x="0" y="0"/>
                    </a:moveTo>
                    <a:lnTo>
                      <a:pt x="354892" y="0"/>
                    </a:lnTo>
                    <a:lnTo>
                      <a:pt x="354892" y="240415"/>
                    </a:lnTo>
                    <a:lnTo>
                      <a:pt x="0" y="240415"/>
                    </a:lnTo>
                    <a:close/>
                  </a:path>
                </a:pathLst>
              </a:custGeom>
              <a:solidFill>
                <a:srgbClr val="FFFFFF"/>
              </a:solidFill>
            </p:spPr>
            <p:txBody>
              <a:bodyPr/>
              <a:lstStyle/>
              <a:p>
                <a:endParaRPr lang="es-ES"/>
              </a:p>
            </p:txBody>
          </p:sp>
          <p:sp>
            <p:nvSpPr>
              <p:cNvPr id="17" name="TextBox 17"/>
              <p:cNvSpPr txBox="1"/>
              <p:nvPr/>
            </p:nvSpPr>
            <p:spPr>
              <a:xfrm>
                <a:off x="0" y="-38100"/>
                <a:ext cx="354892" cy="278515"/>
              </a:xfrm>
              <a:prstGeom prst="rect">
                <a:avLst/>
              </a:prstGeom>
            </p:spPr>
            <p:txBody>
              <a:bodyPr lIns="50800" tIns="50800" rIns="50800" bIns="50800" rtlCol="0" anchor="ctr"/>
              <a:lstStyle/>
              <a:p>
                <a:pPr algn="ctr">
                  <a:lnSpc>
                    <a:spcPts val="3359"/>
                  </a:lnSpc>
                </a:pPr>
                <a:endParaRPr/>
              </a:p>
            </p:txBody>
          </p:sp>
        </p:grpSp>
      </p:grpSp>
      <p:sp>
        <p:nvSpPr>
          <p:cNvPr id="18" name="TextBox 18"/>
          <p:cNvSpPr txBox="1"/>
          <p:nvPr/>
        </p:nvSpPr>
        <p:spPr>
          <a:xfrm>
            <a:off x="610364" y="4226807"/>
            <a:ext cx="4842626" cy="1518236"/>
          </a:xfrm>
          <a:prstGeom prst="rect">
            <a:avLst/>
          </a:prstGeom>
        </p:spPr>
        <p:txBody>
          <a:bodyPr lIns="0" tIns="0" rIns="0" bIns="0" rtlCol="0" anchor="t">
            <a:spAutoFit/>
          </a:bodyPr>
          <a:lstStyle/>
          <a:p>
            <a:pPr>
              <a:lnSpc>
                <a:spcPts val="2379"/>
              </a:lnSpc>
            </a:pPr>
            <a:r>
              <a:rPr lang="en-US" sz="1699" dirty="0">
                <a:solidFill>
                  <a:srgbClr val="000000"/>
                </a:solidFill>
                <a:latin typeface="Open Sans"/>
              </a:rPr>
              <a:t>El </a:t>
            </a:r>
            <a:r>
              <a:rPr lang="en-US" sz="1699" dirty="0" err="1">
                <a:solidFill>
                  <a:srgbClr val="000000"/>
                </a:solidFill>
                <a:latin typeface="Open Sans"/>
              </a:rPr>
              <a:t>desarrollo</a:t>
            </a:r>
            <a:r>
              <a:rPr lang="en-US" sz="1699" dirty="0">
                <a:solidFill>
                  <a:srgbClr val="000000"/>
                </a:solidFill>
                <a:latin typeface="Open Sans"/>
              </a:rPr>
              <a:t> </a:t>
            </a:r>
            <a:r>
              <a:rPr lang="en-US" sz="1699" dirty="0" err="1">
                <a:solidFill>
                  <a:srgbClr val="000000"/>
                </a:solidFill>
                <a:latin typeface="Open Sans"/>
              </a:rPr>
              <a:t>único</a:t>
            </a:r>
            <a:r>
              <a:rPr lang="en-US" sz="1699" dirty="0">
                <a:solidFill>
                  <a:srgbClr val="000000"/>
                </a:solidFill>
                <a:latin typeface="Open Sans"/>
              </a:rPr>
              <a:t> de PP60 - </a:t>
            </a:r>
            <a:r>
              <a:rPr lang="en-US" sz="1699" dirty="0" err="1">
                <a:solidFill>
                  <a:srgbClr val="000000"/>
                </a:solidFill>
                <a:latin typeface="Open Sans"/>
              </a:rPr>
              <a:t>Nurpanel</a:t>
            </a:r>
            <a:r>
              <a:rPr lang="en-US" sz="1699" dirty="0">
                <a:solidFill>
                  <a:srgbClr val="000000"/>
                </a:solidFill>
                <a:latin typeface="Open Sans"/>
              </a:rPr>
              <a:t> </a:t>
            </a:r>
            <a:r>
              <a:rPr lang="en-US" sz="1699" dirty="0" err="1">
                <a:solidFill>
                  <a:srgbClr val="000000"/>
                </a:solidFill>
                <a:latin typeface="Open Sans"/>
              </a:rPr>
              <a:t>hace</a:t>
            </a:r>
            <a:endParaRPr lang="en-US" sz="1699" dirty="0">
              <a:solidFill>
                <a:srgbClr val="000000"/>
              </a:solidFill>
              <a:latin typeface="Open Sans"/>
            </a:endParaRPr>
          </a:p>
          <a:p>
            <a:pPr>
              <a:lnSpc>
                <a:spcPts val="2379"/>
              </a:lnSpc>
            </a:pPr>
            <a:r>
              <a:rPr lang="en-US" sz="1699" dirty="0">
                <a:solidFill>
                  <a:srgbClr val="000000"/>
                </a:solidFill>
                <a:latin typeface="Open Sans"/>
              </a:rPr>
              <a:t>que </a:t>
            </a:r>
            <a:r>
              <a:rPr lang="en-US" sz="1699" dirty="0" err="1">
                <a:solidFill>
                  <a:srgbClr val="000000"/>
                </a:solidFill>
                <a:latin typeface="Open Sans"/>
              </a:rPr>
              <a:t>una</a:t>
            </a:r>
            <a:r>
              <a:rPr lang="en-US" sz="1699" dirty="0">
                <a:solidFill>
                  <a:srgbClr val="000000"/>
                </a:solidFill>
                <a:latin typeface="Open Sans"/>
              </a:rPr>
              <a:t> </a:t>
            </a:r>
            <a:r>
              <a:rPr lang="en-US" sz="1699" dirty="0" err="1">
                <a:solidFill>
                  <a:srgbClr val="000000"/>
                </a:solidFill>
                <a:latin typeface="Open Sans"/>
              </a:rPr>
              <a:t>vez</a:t>
            </a:r>
            <a:r>
              <a:rPr lang="en-US" sz="1699" dirty="0">
                <a:solidFill>
                  <a:srgbClr val="000000"/>
                </a:solidFill>
                <a:latin typeface="Open Sans"/>
              </a:rPr>
              <a:t> </a:t>
            </a:r>
            <a:r>
              <a:rPr lang="en-US" sz="1699" dirty="0" err="1">
                <a:solidFill>
                  <a:srgbClr val="000000"/>
                </a:solidFill>
                <a:latin typeface="Open Sans"/>
              </a:rPr>
              <a:t>unidos</a:t>
            </a:r>
            <a:r>
              <a:rPr lang="en-US" sz="1699" dirty="0">
                <a:solidFill>
                  <a:srgbClr val="000000"/>
                </a:solidFill>
                <a:latin typeface="Open Sans"/>
              </a:rPr>
              <a:t> se </a:t>
            </a:r>
            <a:r>
              <a:rPr lang="en-US" sz="1699" dirty="0" err="1">
                <a:solidFill>
                  <a:srgbClr val="000000"/>
                </a:solidFill>
                <a:latin typeface="Open Sans"/>
              </a:rPr>
              <a:t>creen</a:t>
            </a:r>
            <a:r>
              <a:rPr lang="en-US" sz="1699" dirty="0">
                <a:solidFill>
                  <a:srgbClr val="000000"/>
                </a:solidFill>
                <a:latin typeface="Open Sans"/>
              </a:rPr>
              <a:t> </a:t>
            </a:r>
            <a:r>
              <a:rPr lang="en-US" sz="1699" dirty="0" err="1">
                <a:solidFill>
                  <a:srgbClr val="000000"/>
                </a:solidFill>
                <a:latin typeface="Open Sans"/>
              </a:rPr>
              <a:t>múltiples</a:t>
            </a:r>
            <a:r>
              <a:rPr lang="en-US" sz="1699" dirty="0">
                <a:solidFill>
                  <a:srgbClr val="000000"/>
                </a:solidFill>
                <a:latin typeface="Open Sans"/>
              </a:rPr>
              <a:t> vigas</a:t>
            </a:r>
          </a:p>
          <a:p>
            <a:pPr>
              <a:lnSpc>
                <a:spcPts val="2379"/>
              </a:lnSpc>
            </a:pPr>
            <a:r>
              <a:rPr lang="en-US" sz="1699" dirty="0">
                <a:solidFill>
                  <a:srgbClr val="000000"/>
                </a:solidFill>
                <a:latin typeface="Open Sans"/>
              </a:rPr>
              <a:t>que </a:t>
            </a:r>
            <a:r>
              <a:rPr lang="en-US" sz="1699" dirty="0" err="1">
                <a:solidFill>
                  <a:srgbClr val="000000"/>
                </a:solidFill>
                <a:latin typeface="Open Sans"/>
              </a:rPr>
              <a:t>aportan</a:t>
            </a:r>
            <a:r>
              <a:rPr lang="en-US" sz="1699" dirty="0">
                <a:solidFill>
                  <a:srgbClr val="000000"/>
                </a:solidFill>
                <a:latin typeface="Open Sans"/>
              </a:rPr>
              <a:t> la </a:t>
            </a:r>
            <a:r>
              <a:rPr lang="en-US" sz="1699" dirty="0" err="1">
                <a:solidFill>
                  <a:srgbClr val="000000"/>
                </a:solidFill>
                <a:latin typeface="Open Sans"/>
              </a:rPr>
              <a:t>rigidez</a:t>
            </a:r>
            <a:r>
              <a:rPr lang="en-US" sz="1699" dirty="0">
                <a:solidFill>
                  <a:srgbClr val="000000"/>
                </a:solidFill>
                <a:latin typeface="Open Sans"/>
              </a:rPr>
              <a:t> </a:t>
            </a:r>
            <a:r>
              <a:rPr lang="en-US" sz="1699" dirty="0" err="1">
                <a:solidFill>
                  <a:srgbClr val="000000"/>
                </a:solidFill>
                <a:latin typeface="Open Sans"/>
              </a:rPr>
              <a:t>necesaria</a:t>
            </a:r>
            <a:r>
              <a:rPr lang="en-US" sz="1699" dirty="0">
                <a:solidFill>
                  <a:srgbClr val="000000"/>
                </a:solidFill>
                <a:latin typeface="Open Sans"/>
              </a:rPr>
              <a:t> para</a:t>
            </a:r>
          </a:p>
          <a:p>
            <a:pPr>
              <a:lnSpc>
                <a:spcPts val="2379"/>
              </a:lnSpc>
            </a:pPr>
            <a:r>
              <a:rPr lang="en-US" sz="1699" dirty="0" err="1">
                <a:solidFill>
                  <a:srgbClr val="000000"/>
                </a:solidFill>
                <a:latin typeface="Open Sans"/>
              </a:rPr>
              <a:t>minimizar</a:t>
            </a:r>
            <a:r>
              <a:rPr lang="en-US" sz="1699" dirty="0">
                <a:solidFill>
                  <a:srgbClr val="000000"/>
                </a:solidFill>
                <a:latin typeface="Open Sans"/>
              </a:rPr>
              <a:t> la </a:t>
            </a:r>
            <a:r>
              <a:rPr lang="en-US" sz="1699" dirty="0" err="1">
                <a:solidFill>
                  <a:srgbClr val="000000"/>
                </a:solidFill>
                <a:latin typeface="Open Sans"/>
              </a:rPr>
              <a:t>estructura</a:t>
            </a:r>
            <a:r>
              <a:rPr lang="en-US" sz="1699" dirty="0">
                <a:solidFill>
                  <a:srgbClr val="000000"/>
                </a:solidFill>
                <a:latin typeface="Open Sans"/>
              </a:rPr>
              <a:t>. </a:t>
            </a:r>
            <a:r>
              <a:rPr lang="en-US" sz="1699" dirty="0" err="1">
                <a:solidFill>
                  <a:srgbClr val="000000"/>
                </a:solidFill>
                <a:latin typeface="Open Sans"/>
              </a:rPr>
              <a:t>Permitiendo</a:t>
            </a:r>
            <a:r>
              <a:rPr lang="en-US" sz="1699" dirty="0">
                <a:solidFill>
                  <a:srgbClr val="000000"/>
                </a:solidFill>
                <a:latin typeface="Open Sans"/>
              </a:rPr>
              <a:t> luces de</a:t>
            </a:r>
          </a:p>
          <a:p>
            <a:pPr>
              <a:lnSpc>
                <a:spcPts val="2379"/>
              </a:lnSpc>
            </a:pPr>
            <a:r>
              <a:rPr lang="en-US" sz="1699" dirty="0">
                <a:solidFill>
                  <a:srgbClr val="000000"/>
                </a:solidFill>
                <a:latin typeface="Open Sans"/>
              </a:rPr>
              <a:t>hasta 12 metros entre </a:t>
            </a:r>
            <a:r>
              <a:rPr lang="en-US" sz="1699" dirty="0" err="1">
                <a:solidFill>
                  <a:srgbClr val="000000"/>
                </a:solidFill>
                <a:latin typeface="Open Sans"/>
              </a:rPr>
              <a:t>apoyos</a:t>
            </a:r>
            <a:endParaRPr lang="en-US" sz="1699" dirty="0">
              <a:solidFill>
                <a:srgbClr val="000000"/>
              </a:solidFill>
              <a:latin typeface="Open Sans"/>
            </a:endParaRPr>
          </a:p>
        </p:txBody>
      </p:sp>
      <p:sp>
        <p:nvSpPr>
          <p:cNvPr id="19" name="TextBox 19"/>
          <p:cNvSpPr txBox="1"/>
          <p:nvPr/>
        </p:nvSpPr>
        <p:spPr>
          <a:xfrm>
            <a:off x="-761045" y="3645082"/>
            <a:ext cx="4595260" cy="426021"/>
          </a:xfrm>
          <a:prstGeom prst="rect">
            <a:avLst/>
          </a:prstGeom>
        </p:spPr>
        <p:txBody>
          <a:bodyPr lIns="0" tIns="0" rIns="0" bIns="0" rtlCol="0" anchor="t">
            <a:spAutoFit/>
          </a:bodyPr>
          <a:lstStyle/>
          <a:p>
            <a:pPr algn="ctr">
              <a:lnSpc>
                <a:spcPts val="2920"/>
              </a:lnSpc>
            </a:pPr>
            <a:r>
              <a:rPr lang="en-US" sz="2474" spc="116">
                <a:solidFill>
                  <a:srgbClr val="E47130"/>
                </a:solidFill>
                <a:latin typeface="Lato Heavy Bold"/>
              </a:rPr>
              <a:t>EFICIENCIA</a:t>
            </a:r>
          </a:p>
        </p:txBody>
      </p:sp>
      <p:sp>
        <p:nvSpPr>
          <p:cNvPr id="20" name="TextBox 20"/>
          <p:cNvSpPr txBox="1"/>
          <p:nvPr/>
        </p:nvSpPr>
        <p:spPr>
          <a:xfrm>
            <a:off x="14201835" y="5949062"/>
            <a:ext cx="3859771" cy="871220"/>
          </a:xfrm>
          <a:prstGeom prst="rect">
            <a:avLst/>
          </a:prstGeom>
        </p:spPr>
        <p:txBody>
          <a:bodyPr lIns="0" tIns="0" rIns="0" bIns="0" rtlCol="0" anchor="t">
            <a:spAutoFit/>
          </a:bodyPr>
          <a:lstStyle/>
          <a:p>
            <a:pPr>
              <a:lnSpc>
                <a:spcPts val="2379"/>
              </a:lnSpc>
            </a:pPr>
            <a:r>
              <a:rPr lang="en-US" sz="1699">
                <a:solidFill>
                  <a:srgbClr val="000000"/>
                </a:solidFill>
                <a:latin typeface="Open Sans"/>
              </a:rPr>
              <a:t>Una alternativa inteligente</a:t>
            </a:r>
          </a:p>
          <a:p>
            <a:pPr>
              <a:lnSpc>
                <a:spcPts val="2379"/>
              </a:lnSpc>
              <a:spcBef>
                <a:spcPct val="0"/>
              </a:spcBef>
            </a:pPr>
            <a:r>
              <a:rPr lang="en-US" sz="1699">
                <a:solidFill>
                  <a:srgbClr val="000000"/>
                </a:solidFill>
                <a:latin typeface="Open Sans"/>
              </a:rPr>
              <a:t>que permite reducir tiempos de construcción y costos.</a:t>
            </a:r>
          </a:p>
        </p:txBody>
      </p:sp>
      <p:sp>
        <p:nvSpPr>
          <p:cNvPr id="21" name="TextBox 21"/>
          <p:cNvSpPr txBox="1"/>
          <p:nvPr/>
        </p:nvSpPr>
        <p:spPr>
          <a:xfrm>
            <a:off x="13239953" y="5086350"/>
            <a:ext cx="4595260" cy="788606"/>
          </a:xfrm>
          <a:prstGeom prst="rect">
            <a:avLst/>
          </a:prstGeom>
        </p:spPr>
        <p:txBody>
          <a:bodyPr lIns="0" tIns="0" rIns="0" bIns="0" rtlCol="0" anchor="t">
            <a:spAutoFit/>
          </a:bodyPr>
          <a:lstStyle/>
          <a:p>
            <a:pPr algn="ctr">
              <a:lnSpc>
                <a:spcPts val="2920"/>
              </a:lnSpc>
            </a:pPr>
            <a:r>
              <a:rPr lang="en-US" sz="2474" spc="116">
                <a:solidFill>
                  <a:srgbClr val="E47130"/>
                </a:solidFill>
                <a:latin typeface="Lato Heavy Bold"/>
              </a:rPr>
              <a:t>PANEL TERMICO AUTOPORTANTE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981507" y="1956316"/>
            <a:ext cx="6090144" cy="2314075"/>
            <a:chOff x="0" y="0"/>
            <a:chExt cx="19012820" cy="7224311"/>
          </a:xfrm>
        </p:grpSpPr>
        <p:sp>
          <p:nvSpPr>
            <p:cNvPr id="5" name="Freeform 5"/>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grpSp>
        <p:nvGrpSpPr>
          <p:cNvPr id="6" name="Group 6"/>
          <p:cNvGrpSpPr/>
          <p:nvPr/>
        </p:nvGrpSpPr>
        <p:grpSpPr>
          <a:xfrm>
            <a:off x="4798089" y="307222"/>
            <a:ext cx="14063805" cy="946616"/>
            <a:chOff x="0" y="0"/>
            <a:chExt cx="7334332" cy="493664"/>
          </a:xfrm>
        </p:grpSpPr>
        <p:sp>
          <p:nvSpPr>
            <p:cNvPr id="7" name="Freeform 7"/>
            <p:cNvSpPr/>
            <p:nvPr/>
          </p:nvSpPr>
          <p:spPr>
            <a:xfrm>
              <a:off x="0" y="0"/>
              <a:ext cx="7334332" cy="493664"/>
            </a:xfrm>
            <a:custGeom>
              <a:avLst/>
              <a:gdLst/>
              <a:ahLst/>
              <a:cxnLst/>
              <a:rect l="l" t="t" r="r" b="b"/>
              <a:pathLst>
                <a:path w="7334332" h="493664">
                  <a:moveTo>
                    <a:pt x="0" y="0"/>
                  </a:moveTo>
                  <a:lnTo>
                    <a:pt x="7334332" y="0"/>
                  </a:lnTo>
                  <a:lnTo>
                    <a:pt x="7334332" y="493664"/>
                  </a:lnTo>
                  <a:lnTo>
                    <a:pt x="0" y="493664"/>
                  </a:lnTo>
                  <a:close/>
                </a:path>
              </a:pathLst>
            </a:custGeom>
            <a:solidFill>
              <a:srgbClr val="9B9999"/>
            </a:solidFill>
          </p:spPr>
          <p:txBody>
            <a:bodyPr/>
            <a:lstStyle/>
            <a:p>
              <a:endParaRPr lang="es-ES"/>
            </a:p>
          </p:txBody>
        </p:sp>
      </p:grpSp>
      <p:grpSp>
        <p:nvGrpSpPr>
          <p:cNvPr id="8" name="Group 8"/>
          <p:cNvGrpSpPr/>
          <p:nvPr/>
        </p:nvGrpSpPr>
        <p:grpSpPr>
          <a:xfrm>
            <a:off x="9217402" y="1597623"/>
            <a:ext cx="7394198" cy="3393477"/>
            <a:chOff x="0" y="0"/>
            <a:chExt cx="19012820" cy="7224311"/>
          </a:xfrm>
        </p:grpSpPr>
        <p:sp>
          <p:nvSpPr>
            <p:cNvPr id="9" name="Freeform 9"/>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CCCCCC"/>
            </a:solidFill>
          </p:spPr>
          <p:txBody>
            <a:bodyPr/>
            <a:lstStyle/>
            <a:p>
              <a:r>
                <a:rPr lang="en-US" sz="3200" b="1" dirty="0">
                  <a:solidFill>
                    <a:schemeClr val="bg1"/>
                  </a:solidFill>
                  <a:latin typeface="Open Sans"/>
                </a:rPr>
                <a:t>NURPANEL : UN SISTEMA CONSTRUCTIVO DE PANELES AISLANTES CON APORTE ESTRUCTURAL Y POR LO TANTO MAYOR RENDIMIENTO ECONOMICO.</a:t>
              </a:r>
            </a:p>
            <a:p>
              <a:endParaRPr lang="es-ES" dirty="0"/>
            </a:p>
          </p:txBody>
        </p:sp>
      </p:grpSp>
      <p:grpSp>
        <p:nvGrpSpPr>
          <p:cNvPr id="10" name="Group 10"/>
          <p:cNvGrpSpPr/>
          <p:nvPr/>
        </p:nvGrpSpPr>
        <p:grpSpPr>
          <a:xfrm rot="-10800000">
            <a:off x="10708998" y="6894549"/>
            <a:ext cx="6090144" cy="2314075"/>
            <a:chOff x="0" y="0"/>
            <a:chExt cx="19012820" cy="7224311"/>
          </a:xfrm>
        </p:grpSpPr>
        <p:sp>
          <p:nvSpPr>
            <p:cNvPr id="11" name="Freeform 11"/>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22" name="TextBox 22"/>
          <p:cNvSpPr txBox="1"/>
          <p:nvPr/>
        </p:nvSpPr>
        <p:spPr>
          <a:xfrm>
            <a:off x="2747016" y="289368"/>
            <a:ext cx="12560531" cy="877570"/>
          </a:xfrm>
          <a:prstGeom prst="rect">
            <a:avLst/>
          </a:prstGeom>
        </p:spPr>
        <p:txBody>
          <a:bodyPr lIns="0" tIns="0" rIns="0" bIns="0" rtlCol="0" anchor="t">
            <a:spAutoFit/>
          </a:bodyPr>
          <a:lstStyle/>
          <a:p>
            <a:pPr algn="ctr">
              <a:lnSpc>
                <a:spcPts val="7040"/>
              </a:lnSpc>
            </a:pPr>
            <a:r>
              <a:rPr lang="en-US" sz="5500">
                <a:solidFill>
                  <a:srgbClr val="FFFFFF"/>
                </a:solidFill>
                <a:latin typeface="Montserrat Bold"/>
              </a:rPr>
              <a:t>PORQUE NURPANEL?</a:t>
            </a:r>
          </a:p>
        </p:txBody>
      </p:sp>
      <p:grpSp>
        <p:nvGrpSpPr>
          <p:cNvPr id="23" name="Group 23"/>
          <p:cNvGrpSpPr/>
          <p:nvPr/>
        </p:nvGrpSpPr>
        <p:grpSpPr>
          <a:xfrm>
            <a:off x="1028700" y="742440"/>
            <a:ext cx="3629319" cy="362969"/>
            <a:chOff x="0" y="0"/>
            <a:chExt cx="4839092" cy="483959"/>
          </a:xfrm>
        </p:grpSpPr>
        <p:sp>
          <p:nvSpPr>
            <p:cNvPr id="24" name="TextBox 2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5" name="Freeform 2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sp>
        <p:nvSpPr>
          <p:cNvPr id="27" name="TextBox 27"/>
          <p:cNvSpPr txBox="1"/>
          <p:nvPr/>
        </p:nvSpPr>
        <p:spPr>
          <a:xfrm>
            <a:off x="2747016" y="2240659"/>
            <a:ext cx="4324634" cy="1645285"/>
          </a:xfrm>
          <a:prstGeom prst="rect">
            <a:avLst/>
          </a:prstGeom>
        </p:spPr>
        <p:txBody>
          <a:bodyPr lIns="0" tIns="0" rIns="0" bIns="0" rtlCol="0" anchor="t">
            <a:spAutoFit/>
          </a:bodyPr>
          <a:lstStyle/>
          <a:p>
            <a:pPr algn="just">
              <a:lnSpc>
                <a:spcPts val="2239"/>
              </a:lnSpc>
            </a:pPr>
            <a:r>
              <a:rPr lang="en-US" sz="1599" dirty="0" err="1">
                <a:solidFill>
                  <a:srgbClr val="FFFFFF"/>
                </a:solidFill>
                <a:latin typeface="Open Sans"/>
              </a:rPr>
              <a:t>Compuesto</a:t>
            </a:r>
            <a:r>
              <a:rPr lang="en-US" sz="1599" dirty="0">
                <a:solidFill>
                  <a:srgbClr val="FFFFFF"/>
                </a:solidFill>
                <a:latin typeface="Open Sans"/>
              </a:rPr>
              <a:t> </a:t>
            </a:r>
            <a:r>
              <a:rPr lang="en-US" sz="1599" dirty="0" err="1">
                <a:solidFill>
                  <a:srgbClr val="FFFFFF"/>
                </a:solidFill>
                <a:latin typeface="Open Sans"/>
              </a:rPr>
              <a:t>por</a:t>
            </a:r>
            <a:r>
              <a:rPr lang="en-US" sz="1599" dirty="0">
                <a:solidFill>
                  <a:srgbClr val="FFFFFF"/>
                </a:solidFill>
                <a:latin typeface="Open Sans"/>
              </a:rPr>
              <a:t> dos </a:t>
            </a:r>
            <a:r>
              <a:rPr lang="en-US" sz="1599" dirty="0" err="1">
                <a:solidFill>
                  <a:srgbClr val="FFFFFF"/>
                </a:solidFill>
                <a:latin typeface="Open Sans"/>
              </a:rPr>
              <a:t>capas</a:t>
            </a:r>
            <a:r>
              <a:rPr lang="en-US" sz="1599" dirty="0">
                <a:solidFill>
                  <a:srgbClr val="FFFFFF"/>
                </a:solidFill>
                <a:latin typeface="Open Sans"/>
              </a:rPr>
              <a:t> </a:t>
            </a:r>
            <a:r>
              <a:rPr lang="en-US" sz="1599" dirty="0" err="1">
                <a:solidFill>
                  <a:srgbClr val="FFFFFF"/>
                </a:solidFill>
                <a:latin typeface="Open Sans"/>
              </a:rPr>
              <a:t>exteriores</a:t>
            </a:r>
            <a:r>
              <a:rPr lang="en-US" sz="1599" dirty="0">
                <a:solidFill>
                  <a:srgbClr val="FFFFFF"/>
                </a:solidFill>
                <a:latin typeface="Open Sans"/>
              </a:rPr>
              <a:t> de</a:t>
            </a:r>
          </a:p>
          <a:p>
            <a:pPr algn="just">
              <a:lnSpc>
                <a:spcPts val="2239"/>
              </a:lnSpc>
            </a:pPr>
            <a:r>
              <a:rPr lang="en-US" sz="1599" dirty="0" err="1">
                <a:solidFill>
                  <a:srgbClr val="FFFFFF"/>
                </a:solidFill>
                <a:latin typeface="Open Sans"/>
              </a:rPr>
              <a:t>chapa</a:t>
            </a:r>
            <a:r>
              <a:rPr lang="en-US" sz="1599" dirty="0">
                <a:solidFill>
                  <a:srgbClr val="FFFFFF"/>
                </a:solidFill>
                <a:latin typeface="Open Sans"/>
              </a:rPr>
              <a:t> </a:t>
            </a:r>
            <a:r>
              <a:rPr lang="en-US" sz="1599" dirty="0" err="1">
                <a:solidFill>
                  <a:srgbClr val="FFFFFF"/>
                </a:solidFill>
                <a:latin typeface="Open Sans"/>
              </a:rPr>
              <a:t>galvanizada</a:t>
            </a:r>
            <a:r>
              <a:rPr lang="en-US" sz="1599" dirty="0">
                <a:solidFill>
                  <a:srgbClr val="FFFFFF"/>
                </a:solidFill>
                <a:latin typeface="Open Sans"/>
              </a:rPr>
              <a:t> </a:t>
            </a:r>
            <a:r>
              <a:rPr lang="en-US" sz="1599" dirty="0" err="1">
                <a:solidFill>
                  <a:srgbClr val="FFFFFF"/>
                </a:solidFill>
                <a:latin typeface="Open Sans"/>
              </a:rPr>
              <a:t>prepintada</a:t>
            </a:r>
            <a:r>
              <a:rPr lang="en-US" sz="1599" dirty="0">
                <a:solidFill>
                  <a:srgbClr val="FFFFFF"/>
                </a:solidFill>
                <a:latin typeface="Open Sans"/>
              </a:rPr>
              <a:t> y un </a:t>
            </a:r>
            <a:r>
              <a:rPr lang="en-US" sz="1599" dirty="0" err="1">
                <a:solidFill>
                  <a:srgbClr val="FFFFFF"/>
                </a:solidFill>
                <a:latin typeface="Open Sans"/>
              </a:rPr>
              <a:t>núcleo</a:t>
            </a:r>
            <a:endParaRPr lang="en-US" sz="1599" dirty="0">
              <a:solidFill>
                <a:srgbClr val="FFFFFF"/>
              </a:solidFill>
              <a:latin typeface="Open Sans"/>
            </a:endParaRPr>
          </a:p>
          <a:p>
            <a:pPr algn="just">
              <a:lnSpc>
                <a:spcPts val="2239"/>
              </a:lnSpc>
            </a:pPr>
            <a:r>
              <a:rPr lang="en-US" sz="1599" dirty="0" err="1">
                <a:solidFill>
                  <a:srgbClr val="FFFFFF"/>
                </a:solidFill>
                <a:latin typeface="Open Sans"/>
              </a:rPr>
              <a:t>aislante</a:t>
            </a:r>
            <a:r>
              <a:rPr lang="en-US" sz="1599" dirty="0">
                <a:solidFill>
                  <a:srgbClr val="FFFFFF"/>
                </a:solidFill>
                <a:latin typeface="Open Sans"/>
              </a:rPr>
              <a:t> de 60 mm. EPS.</a:t>
            </a:r>
          </a:p>
          <a:p>
            <a:pPr algn="just">
              <a:lnSpc>
                <a:spcPts val="2239"/>
              </a:lnSpc>
            </a:pPr>
            <a:r>
              <a:rPr lang="en-US" sz="1599" dirty="0">
                <a:solidFill>
                  <a:srgbClr val="FFFFFF"/>
                </a:solidFill>
                <a:latin typeface="Open Sans"/>
              </a:rPr>
              <a:t>El </a:t>
            </a:r>
            <a:r>
              <a:rPr lang="en-US" sz="1599" dirty="0" err="1">
                <a:solidFill>
                  <a:srgbClr val="FFFFFF"/>
                </a:solidFill>
                <a:latin typeface="Open Sans"/>
              </a:rPr>
              <a:t>Poliestireno</a:t>
            </a:r>
            <a:r>
              <a:rPr lang="en-US" sz="1599" dirty="0">
                <a:solidFill>
                  <a:srgbClr val="FFFFFF"/>
                </a:solidFill>
                <a:latin typeface="Open Sans"/>
              </a:rPr>
              <a:t> </a:t>
            </a:r>
            <a:r>
              <a:rPr lang="en-US" sz="1599" dirty="0" err="1">
                <a:solidFill>
                  <a:srgbClr val="FFFFFF"/>
                </a:solidFill>
                <a:latin typeface="Open Sans"/>
              </a:rPr>
              <a:t>Expandido</a:t>
            </a:r>
            <a:r>
              <a:rPr lang="en-US" sz="1599" dirty="0">
                <a:solidFill>
                  <a:srgbClr val="FFFFFF"/>
                </a:solidFill>
                <a:latin typeface="Open Sans"/>
              </a:rPr>
              <a:t> (EPS) </a:t>
            </a:r>
            <a:r>
              <a:rPr lang="en-US" sz="1599" dirty="0" err="1">
                <a:solidFill>
                  <a:srgbClr val="FFFFFF"/>
                </a:solidFill>
                <a:latin typeface="Open Sans"/>
              </a:rPr>
              <a:t>conserva</a:t>
            </a:r>
            <a:endParaRPr lang="en-US" sz="1599" dirty="0">
              <a:solidFill>
                <a:srgbClr val="FFFFFF"/>
              </a:solidFill>
              <a:latin typeface="Open Sans"/>
            </a:endParaRPr>
          </a:p>
          <a:p>
            <a:pPr algn="just">
              <a:lnSpc>
                <a:spcPts val="2239"/>
              </a:lnSpc>
            </a:pPr>
            <a:r>
              <a:rPr lang="en-US" sz="1599" dirty="0">
                <a:solidFill>
                  <a:srgbClr val="FFFFFF"/>
                </a:solidFill>
                <a:latin typeface="Open Sans"/>
              </a:rPr>
              <a:t>sus </a:t>
            </a:r>
            <a:r>
              <a:rPr lang="en-US" sz="1599" dirty="0" err="1">
                <a:solidFill>
                  <a:srgbClr val="FFFFFF"/>
                </a:solidFill>
                <a:latin typeface="Open Sans"/>
              </a:rPr>
              <a:t>propiedades</a:t>
            </a:r>
            <a:r>
              <a:rPr lang="en-US" sz="1599" dirty="0">
                <a:solidFill>
                  <a:srgbClr val="FFFFFF"/>
                </a:solidFill>
                <a:latin typeface="Open Sans"/>
              </a:rPr>
              <a:t> </a:t>
            </a:r>
            <a:r>
              <a:rPr lang="en-US" sz="1599" dirty="0" err="1">
                <a:solidFill>
                  <a:srgbClr val="FFFFFF"/>
                </a:solidFill>
                <a:latin typeface="Open Sans"/>
              </a:rPr>
              <a:t>térmicas</a:t>
            </a:r>
            <a:r>
              <a:rPr lang="en-US" sz="1599" dirty="0">
                <a:solidFill>
                  <a:srgbClr val="FFFFFF"/>
                </a:solidFill>
                <a:latin typeface="Open Sans"/>
              </a:rPr>
              <a:t> a lo largo de </a:t>
            </a:r>
            <a:r>
              <a:rPr lang="en-US" sz="1599" dirty="0" err="1">
                <a:solidFill>
                  <a:srgbClr val="FFFFFF"/>
                </a:solidFill>
                <a:latin typeface="Open Sans"/>
              </a:rPr>
              <a:t>su</a:t>
            </a:r>
            <a:endParaRPr lang="en-US" sz="1599" dirty="0">
              <a:solidFill>
                <a:srgbClr val="FFFFFF"/>
              </a:solidFill>
              <a:latin typeface="Open Sans"/>
            </a:endParaRPr>
          </a:p>
          <a:p>
            <a:pPr algn="just">
              <a:lnSpc>
                <a:spcPts val="2239"/>
              </a:lnSpc>
              <a:spcBef>
                <a:spcPct val="0"/>
              </a:spcBef>
            </a:pPr>
            <a:r>
              <a:rPr lang="en-US" sz="1599" dirty="0" err="1">
                <a:solidFill>
                  <a:srgbClr val="FFFFFF"/>
                </a:solidFill>
                <a:latin typeface="Open Sans"/>
              </a:rPr>
              <a:t>vida</a:t>
            </a:r>
            <a:r>
              <a:rPr lang="en-US" sz="1599" dirty="0">
                <a:solidFill>
                  <a:srgbClr val="FFFFFF"/>
                </a:solidFill>
                <a:latin typeface="Open Sans"/>
              </a:rPr>
              <a:t> </a:t>
            </a:r>
            <a:r>
              <a:rPr lang="en-US" sz="1599" dirty="0" err="1">
                <a:solidFill>
                  <a:srgbClr val="FFFFFF"/>
                </a:solidFill>
                <a:latin typeface="Open Sans"/>
              </a:rPr>
              <a:t>útil</a:t>
            </a:r>
            <a:r>
              <a:rPr lang="en-US" sz="1599" dirty="0">
                <a:solidFill>
                  <a:srgbClr val="FFFFFF"/>
                </a:solidFill>
                <a:latin typeface="Open Sans"/>
              </a:rPr>
              <a:t>, sin </a:t>
            </a:r>
            <a:r>
              <a:rPr lang="en-US" sz="1599" dirty="0" err="1">
                <a:solidFill>
                  <a:srgbClr val="FFFFFF"/>
                </a:solidFill>
                <a:latin typeface="Open Sans"/>
              </a:rPr>
              <a:t>sufrir</a:t>
            </a:r>
            <a:r>
              <a:rPr lang="en-US" sz="1599" dirty="0">
                <a:solidFill>
                  <a:srgbClr val="FFFFFF"/>
                </a:solidFill>
                <a:latin typeface="Open Sans"/>
              </a:rPr>
              <a:t> de </a:t>
            </a:r>
            <a:r>
              <a:rPr lang="en-US" sz="1599" dirty="0" err="1">
                <a:solidFill>
                  <a:srgbClr val="FFFFFF"/>
                </a:solidFill>
                <a:latin typeface="Open Sans"/>
              </a:rPr>
              <a:t>envejecimiento</a:t>
            </a:r>
            <a:r>
              <a:rPr lang="en-US" sz="1599" dirty="0">
                <a:solidFill>
                  <a:srgbClr val="FFFFFF"/>
                </a:solidFill>
                <a:latin typeface="Open Sans"/>
              </a:rPr>
              <a:t>.</a:t>
            </a:r>
          </a:p>
        </p:txBody>
      </p:sp>
      <p:sp>
        <p:nvSpPr>
          <p:cNvPr id="28" name="TextBox 28"/>
          <p:cNvSpPr txBox="1"/>
          <p:nvPr/>
        </p:nvSpPr>
        <p:spPr>
          <a:xfrm>
            <a:off x="2747016" y="1514665"/>
            <a:ext cx="4833054" cy="679450"/>
          </a:xfrm>
          <a:prstGeom prst="rect">
            <a:avLst/>
          </a:prstGeom>
        </p:spPr>
        <p:txBody>
          <a:bodyPr lIns="0" tIns="0" rIns="0" bIns="0" rtlCol="0" anchor="t">
            <a:spAutoFit/>
          </a:bodyPr>
          <a:lstStyle/>
          <a:p>
            <a:pPr>
              <a:lnSpc>
                <a:spcPts val="5599"/>
              </a:lnSpc>
              <a:spcBef>
                <a:spcPct val="0"/>
              </a:spcBef>
            </a:pPr>
            <a:r>
              <a:rPr lang="en-US" sz="3999">
                <a:solidFill>
                  <a:srgbClr val="D9D9D9"/>
                </a:solidFill>
                <a:latin typeface="Open Sans Bold"/>
              </a:rPr>
              <a:t>+ AISLACION</a:t>
            </a:r>
          </a:p>
        </p:txBody>
      </p:sp>
      <p:sp>
        <p:nvSpPr>
          <p:cNvPr id="33" name="TextBox 33"/>
          <p:cNvSpPr txBox="1"/>
          <p:nvPr/>
        </p:nvSpPr>
        <p:spPr>
          <a:xfrm>
            <a:off x="12098570" y="7416364"/>
            <a:ext cx="5468065" cy="1369060"/>
          </a:xfrm>
          <a:prstGeom prst="rect">
            <a:avLst/>
          </a:prstGeom>
        </p:spPr>
        <p:txBody>
          <a:bodyPr lIns="0" tIns="0" rIns="0" bIns="0" rtlCol="0" anchor="t">
            <a:spAutoFit/>
          </a:bodyPr>
          <a:lstStyle/>
          <a:p>
            <a:pPr algn="just">
              <a:lnSpc>
                <a:spcPts val="2239"/>
              </a:lnSpc>
            </a:pPr>
            <a:r>
              <a:rPr lang="en-US" sz="1599">
                <a:solidFill>
                  <a:srgbClr val="FFFFFF"/>
                </a:solidFill>
                <a:latin typeface="Open Sans"/>
              </a:rPr>
              <a:t>Nuestros paneles cuentan con un sistema de</a:t>
            </a:r>
          </a:p>
          <a:p>
            <a:pPr algn="just">
              <a:lnSpc>
                <a:spcPts val="2239"/>
              </a:lnSpc>
            </a:pPr>
            <a:r>
              <a:rPr lang="en-US" sz="1599">
                <a:solidFill>
                  <a:srgbClr val="FFFFFF"/>
                </a:solidFill>
                <a:latin typeface="Open Sans"/>
              </a:rPr>
              <a:t>encastre rápido que facilitan su instalación,</a:t>
            </a:r>
          </a:p>
          <a:p>
            <a:pPr algn="just">
              <a:lnSpc>
                <a:spcPts val="2239"/>
              </a:lnSpc>
            </a:pPr>
            <a:r>
              <a:rPr lang="en-US" sz="1599">
                <a:solidFill>
                  <a:srgbClr val="FFFFFF"/>
                </a:solidFill>
                <a:latin typeface="Open Sans"/>
              </a:rPr>
              <a:t>generando uniones herméticas y estancas.</a:t>
            </a:r>
          </a:p>
          <a:p>
            <a:pPr algn="just">
              <a:lnSpc>
                <a:spcPts val="2239"/>
              </a:lnSpc>
            </a:pPr>
            <a:r>
              <a:rPr lang="en-US" sz="1599">
                <a:solidFill>
                  <a:srgbClr val="FFFFFF"/>
                </a:solidFill>
                <a:latin typeface="Open Sans"/>
              </a:rPr>
              <a:t>A su vez incorporan un tapajuntas a medida</a:t>
            </a:r>
          </a:p>
          <a:p>
            <a:pPr algn="just">
              <a:lnSpc>
                <a:spcPts val="2239"/>
              </a:lnSpc>
              <a:spcBef>
                <a:spcPct val="0"/>
              </a:spcBef>
            </a:pPr>
            <a:r>
              <a:rPr lang="en-US" sz="1599">
                <a:solidFill>
                  <a:srgbClr val="FFFFFF"/>
                </a:solidFill>
                <a:latin typeface="Open Sans"/>
              </a:rPr>
              <a:t>que otorga una mejor terminación estética.</a:t>
            </a:r>
          </a:p>
        </p:txBody>
      </p:sp>
      <p:sp>
        <p:nvSpPr>
          <p:cNvPr id="34" name="TextBox 34"/>
          <p:cNvSpPr txBox="1"/>
          <p:nvPr/>
        </p:nvSpPr>
        <p:spPr>
          <a:xfrm>
            <a:off x="11899602" y="6463864"/>
            <a:ext cx="6815889" cy="679450"/>
          </a:xfrm>
          <a:prstGeom prst="rect">
            <a:avLst/>
          </a:prstGeom>
        </p:spPr>
        <p:txBody>
          <a:bodyPr lIns="0" tIns="0" rIns="0" bIns="0" rtlCol="0" anchor="t">
            <a:spAutoFit/>
          </a:bodyPr>
          <a:lstStyle/>
          <a:p>
            <a:pPr>
              <a:lnSpc>
                <a:spcPts val="5599"/>
              </a:lnSpc>
              <a:spcBef>
                <a:spcPct val="0"/>
              </a:spcBef>
            </a:pPr>
            <a:r>
              <a:rPr lang="en-US" sz="3999">
                <a:solidFill>
                  <a:srgbClr val="D9D9D9"/>
                </a:solidFill>
                <a:latin typeface="Open Sans Bold"/>
              </a:rPr>
              <a:t>+ Velocidad de Montaje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7835213" y="7063676"/>
            <a:ext cx="452787" cy="2194624"/>
            <a:chOff x="0" y="0"/>
            <a:chExt cx="293277" cy="1421492"/>
          </a:xfrm>
        </p:grpSpPr>
        <p:sp>
          <p:nvSpPr>
            <p:cNvPr id="9" name="Freeform 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10" name="TextBox 10"/>
          <p:cNvSpPr txBox="1"/>
          <p:nvPr/>
        </p:nvSpPr>
        <p:spPr>
          <a:xfrm>
            <a:off x="1379223" y="1211479"/>
            <a:ext cx="11051206" cy="653384"/>
          </a:xfrm>
          <a:prstGeom prst="rect">
            <a:avLst/>
          </a:prstGeom>
        </p:spPr>
        <p:txBody>
          <a:bodyPr wrap="square" lIns="0" tIns="0" rIns="0" bIns="0" rtlCol="0" anchor="t">
            <a:spAutoFit/>
          </a:bodyPr>
          <a:lstStyle/>
          <a:p>
            <a:pPr algn="ctr">
              <a:lnSpc>
                <a:spcPts val="6181"/>
              </a:lnSpc>
            </a:pPr>
            <a:r>
              <a:rPr lang="en-US" b="1" dirty="0" err="1">
                <a:latin typeface="Montserrat Ultra-Bold"/>
              </a:rPr>
              <a:t>Propuesta</a:t>
            </a:r>
            <a:r>
              <a:rPr lang="en-US" b="1" dirty="0">
                <a:latin typeface="Montserrat Ultra-Bold"/>
              </a:rPr>
              <a:t> a </a:t>
            </a:r>
            <a:r>
              <a:rPr lang="en-US" b="1" dirty="0" err="1">
                <a:latin typeface="Montserrat Ultra-Bold"/>
              </a:rPr>
              <a:t>distribuidores</a:t>
            </a:r>
            <a:r>
              <a:rPr lang="en-US" b="1" dirty="0">
                <a:latin typeface="Montserrat Ultra-Bold"/>
              </a:rPr>
              <a:t> NURPANEL </a:t>
            </a:r>
            <a:r>
              <a:rPr lang="en-US" b="1" dirty="0">
                <a:solidFill>
                  <a:srgbClr val="FFFFFF"/>
                </a:solidFill>
                <a:latin typeface="Montserrat Ultra-Bold"/>
              </a:rPr>
              <a:t>ESTRUCTURA, MAS BENEFICIOS</a:t>
            </a:r>
          </a:p>
        </p:txBody>
      </p:sp>
      <p:grpSp>
        <p:nvGrpSpPr>
          <p:cNvPr id="11" name="Group 11"/>
          <p:cNvGrpSpPr/>
          <p:nvPr/>
        </p:nvGrpSpPr>
        <p:grpSpPr>
          <a:xfrm>
            <a:off x="-289504" y="713666"/>
            <a:ext cx="4648838" cy="362969"/>
            <a:chOff x="0" y="0"/>
            <a:chExt cx="1224385" cy="95597"/>
          </a:xfrm>
        </p:grpSpPr>
        <p:sp>
          <p:nvSpPr>
            <p:cNvPr id="12" name="Freeform 12"/>
            <p:cNvSpPr/>
            <p:nvPr/>
          </p:nvSpPr>
          <p:spPr>
            <a:xfrm>
              <a:off x="0" y="0"/>
              <a:ext cx="1224385" cy="95597"/>
            </a:xfrm>
            <a:custGeom>
              <a:avLst/>
              <a:gdLst/>
              <a:ahLst/>
              <a:cxnLst/>
              <a:rect l="l" t="t" r="r" b="b"/>
              <a:pathLst>
                <a:path w="1224385" h="95597">
                  <a:moveTo>
                    <a:pt x="0" y="0"/>
                  </a:moveTo>
                  <a:lnTo>
                    <a:pt x="1224385" y="0"/>
                  </a:lnTo>
                  <a:lnTo>
                    <a:pt x="1224385" y="95597"/>
                  </a:lnTo>
                  <a:lnTo>
                    <a:pt x="0" y="95597"/>
                  </a:lnTo>
                  <a:close/>
                </a:path>
              </a:pathLst>
            </a:custGeom>
            <a:solidFill>
              <a:srgbClr val="FFFFFF"/>
            </a:solidFill>
          </p:spPr>
          <p:txBody>
            <a:bodyPr/>
            <a:lstStyle/>
            <a:p>
              <a:endParaRPr lang="es-ES"/>
            </a:p>
          </p:txBody>
        </p:sp>
        <p:sp>
          <p:nvSpPr>
            <p:cNvPr id="13" name="TextBox 13"/>
            <p:cNvSpPr txBox="1"/>
            <p:nvPr/>
          </p:nvSpPr>
          <p:spPr>
            <a:xfrm>
              <a:off x="0" y="-38100"/>
              <a:ext cx="1224385" cy="133697"/>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028700" y="713666"/>
            <a:ext cx="3629319" cy="362969"/>
            <a:chOff x="0" y="0"/>
            <a:chExt cx="4839092" cy="483959"/>
          </a:xfrm>
        </p:grpSpPr>
        <p:sp>
          <p:nvSpPr>
            <p:cNvPr id="15" name="TextBox 15"/>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6" name="Freeform 16"/>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pic>
        <p:nvPicPr>
          <p:cNvPr id="4" name="Imagen 3" descr="Imagen que contiene exterior, pasto, edificio, casa&#10;&#10;Descripción generada automáticamente">
            <a:extLst>
              <a:ext uri="{FF2B5EF4-FFF2-40B4-BE49-F238E27FC236}">
                <a16:creationId xmlns:a16="http://schemas.microsoft.com/office/drawing/2014/main" id="{AA3D08C3-A426-3059-DD01-20936F5C7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2066892"/>
            <a:ext cx="6295731" cy="3535534"/>
          </a:xfrm>
          <a:prstGeom prst="rect">
            <a:avLst/>
          </a:prstGeom>
        </p:spPr>
      </p:pic>
      <p:pic>
        <p:nvPicPr>
          <p:cNvPr id="19" name="Imagen 18">
            <a:extLst>
              <a:ext uri="{FF2B5EF4-FFF2-40B4-BE49-F238E27FC236}">
                <a16:creationId xmlns:a16="http://schemas.microsoft.com/office/drawing/2014/main" id="{3BADD30A-B60B-67E9-E2A0-85A4F822179C}"/>
              </a:ext>
            </a:extLst>
          </p:cNvPr>
          <p:cNvPicPr>
            <a:picLocks noChangeAspect="1"/>
          </p:cNvPicPr>
          <p:nvPr/>
        </p:nvPicPr>
        <p:blipFill rotWithShape="1">
          <a:blip r:embed="rId4"/>
          <a:srcRect l="27745" t="21875" r="29502" b="23751"/>
          <a:stretch/>
        </p:blipFill>
        <p:spPr>
          <a:xfrm>
            <a:off x="7391399" y="569005"/>
            <a:ext cx="6238583" cy="4460942"/>
          </a:xfrm>
          <a:prstGeom prst="rect">
            <a:avLst/>
          </a:prstGeom>
        </p:spPr>
      </p:pic>
      <p:grpSp>
        <p:nvGrpSpPr>
          <p:cNvPr id="22" name="Group 10">
            <a:extLst>
              <a:ext uri="{FF2B5EF4-FFF2-40B4-BE49-F238E27FC236}">
                <a16:creationId xmlns:a16="http://schemas.microsoft.com/office/drawing/2014/main" id="{471B9AE2-B5D2-54F1-A179-612A321DDEC4}"/>
              </a:ext>
            </a:extLst>
          </p:cNvPr>
          <p:cNvGrpSpPr/>
          <p:nvPr/>
        </p:nvGrpSpPr>
        <p:grpSpPr>
          <a:xfrm rot="-10800000">
            <a:off x="7772400" y="5142874"/>
            <a:ext cx="9753600" cy="3810625"/>
            <a:chOff x="0" y="0"/>
            <a:chExt cx="19012820" cy="7224311"/>
          </a:xfrm>
        </p:grpSpPr>
        <p:sp>
          <p:nvSpPr>
            <p:cNvPr id="23" name="Freeform 11">
              <a:extLst>
                <a:ext uri="{FF2B5EF4-FFF2-40B4-BE49-F238E27FC236}">
                  <a16:creationId xmlns:a16="http://schemas.microsoft.com/office/drawing/2014/main" id="{9793092E-D4B7-80AC-42E1-EB47C038D730}"/>
                </a:ext>
              </a:extLst>
            </p:cNvPr>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29" name="CuadroTexto 28">
            <a:extLst>
              <a:ext uri="{FF2B5EF4-FFF2-40B4-BE49-F238E27FC236}">
                <a16:creationId xmlns:a16="http://schemas.microsoft.com/office/drawing/2014/main" id="{775D2B3F-59AB-DCB9-89A7-D630E0A91991}"/>
              </a:ext>
            </a:extLst>
          </p:cNvPr>
          <p:cNvSpPr txBox="1"/>
          <p:nvPr/>
        </p:nvSpPr>
        <p:spPr>
          <a:xfrm>
            <a:off x="8310797" y="5448301"/>
            <a:ext cx="8948503" cy="3255378"/>
          </a:xfrm>
          <a:prstGeom prst="rect">
            <a:avLst/>
          </a:prstGeom>
          <a:noFill/>
        </p:spPr>
        <p:txBody>
          <a:bodyPr wrap="square">
            <a:spAutoFit/>
          </a:bodyPr>
          <a:lstStyle/>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Kit de Módulo de 3.5mts x 10.5 x 3MTS    para armar sobre platea.</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Este módulo tiene por objetivo estandarizar los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puntos de venta </a:t>
            </a:r>
            <a:r>
              <a:rPr lang="es-ES" sz="2400"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Muestra de aplicación y de la estética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Experimentar</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la aislación térmica del sistema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Que el distribuidor Oficial tenga la experiencia del montaje y armado del Kit.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7639270" y="7211198"/>
            <a:ext cx="452787" cy="2194624"/>
            <a:chOff x="0" y="0"/>
            <a:chExt cx="293277" cy="1421492"/>
          </a:xfrm>
        </p:grpSpPr>
        <p:sp>
          <p:nvSpPr>
            <p:cNvPr id="6" name="Freeform 6"/>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6A429"/>
            </a:solidFill>
          </p:spPr>
          <p:txBody>
            <a:bodyPr/>
            <a:lstStyle/>
            <a:p>
              <a:endParaRPr lang="es-ES"/>
            </a:p>
          </p:txBody>
        </p:sp>
      </p:grpSp>
      <p:grpSp>
        <p:nvGrpSpPr>
          <p:cNvPr id="3" name="Group 20">
            <a:extLst>
              <a:ext uri="{FF2B5EF4-FFF2-40B4-BE49-F238E27FC236}">
                <a16:creationId xmlns:a16="http://schemas.microsoft.com/office/drawing/2014/main" id="{EB43C2D5-888D-B8F8-4ACE-EEC8B2D4D48B}"/>
              </a:ext>
            </a:extLst>
          </p:cNvPr>
          <p:cNvGrpSpPr/>
          <p:nvPr/>
        </p:nvGrpSpPr>
        <p:grpSpPr>
          <a:xfrm>
            <a:off x="1028700" y="742440"/>
            <a:ext cx="3629319" cy="362969"/>
            <a:chOff x="0" y="0"/>
            <a:chExt cx="4839092" cy="483959"/>
          </a:xfrm>
        </p:grpSpPr>
        <p:sp>
          <p:nvSpPr>
            <p:cNvPr id="4" name="TextBox 21">
              <a:extLst>
                <a:ext uri="{FF2B5EF4-FFF2-40B4-BE49-F238E27FC236}">
                  <a16:creationId xmlns:a16="http://schemas.microsoft.com/office/drawing/2014/main" id="{E7655EBC-8300-94D2-DAA7-9C4A104EC722}"/>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0" name="Freeform 22">
              <a:extLst>
                <a:ext uri="{FF2B5EF4-FFF2-40B4-BE49-F238E27FC236}">
                  <a16:creationId xmlns:a16="http://schemas.microsoft.com/office/drawing/2014/main" id="{A9F6AF46-CBA9-8813-56EB-D85C725A97B6}"/>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grpSp>
        <p:nvGrpSpPr>
          <p:cNvPr id="7" name="Group 4">
            <a:extLst>
              <a:ext uri="{FF2B5EF4-FFF2-40B4-BE49-F238E27FC236}">
                <a16:creationId xmlns:a16="http://schemas.microsoft.com/office/drawing/2014/main" id="{50229F17-2BD0-B0F9-436B-5B9F2931F528}"/>
              </a:ext>
            </a:extLst>
          </p:cNvPr>
          <p:cNvGrpSpPr/>
          <p:nvPr/>
        </p:nvGrpSpPr>
        <p:grpSpPr>
          <a:xfrm>
            <a:off x="195943" y="1244147"/>
            <a:ext cx="16720458" cy="8300413"/>
            <a:chOff x="0" y="0"/>
            <a:chExt cx="19012820" cy="7224311"/>
          </a:xfrm>
        </p:grpSpPr>
        <p:sp>
          <p:nvSpPr>
            <p:cNvPr id="8" name="Freeform 5">
              <a:extLst>
                <a:ext uri="{FF2B5EF4-FFF2-40B4-BE49-F238E27FC236}">
                  <a16:creationId xmlns:a16="http://schemas.microsoft.com/office/drawing/2014/main" id="{C7289574-D8A5-3DD5-42A9-2677D5A717B1}"/>
                </a:ext>
              </a:extLst>
            </p:cNvPr>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9" name="CuadroTexto 8">
            <a:extLst>
              <a:ext uri="{FF2B5EF4-FFF2-40B4-BE49-F238E27FC236}">
                <a16:creationId xmlns:a16="http://schemas.microsoft.com/office/drawing/2014/main" id="{4896B520-00F3-2A58-39A8-C57AB8E6E1E8}"/>
              </a:ext>
            </a:extLst>
          </p:cNvPr>
          <p:cNvSpPr txBox="1"/>
          <p:nvPr/>
        </p:nvSpPr>
        <p:spPr>
          <a:xfrm>
            <a:off x="783772" y="1641900"/>
            <a:ext cx="15544800" cy="7500964"/>
          </a:xfrm>
          <a:prstGeom prst="rect">
            <a:avLst/>
          </a:prstGeom>
          <a:noFill/>
        </p:spPr>
        <p:txBody>
          <a:bodyPr wrap="square">
            <a:spAutoFit/>
          </a:bodyPr>
          <a:lstStyle/>
          <a:p>
            <a:pPr>
              <a:lnSpc>
                <a:spcPct val="107000"/>
              </a:lnSpc>
              <a:spcAft>
                <a:spcPts val="800"/>
              </a:spcAft>
            </a:pPr>
            <a:r>
              <a:rPr lang="es-ES" sz="4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Condiciones contractuales y p</a:t>
            </a:r>
            <a:r>
              <a:rPr lang="es-E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ropuesta económica</a:t>
            </a:r>
          </a:p>
          <a:p>
            <a:pPr>
              <a:lnSpc>
                <a:spcPct val="107000"/>
              </a:lnSpc>
              <a:spcAft>
                <a:spcPts val="800"/>
              </a:spcAft>
            </a:pP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Contrato</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de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Distribuidor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Oficial de la RED NURPANEL por 10 años para su zona de influencia (Distribución 1 por ciudad de hasta 500mil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habitantes</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Valor del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Contrato + Kit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Modulo +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120</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mts de paneles para muestra y venta U$SMep14.225 +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iva</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Beneficio por metro Lineal.  </a:t>
            </a:r>
            <a:r>
              <a:rPr lang="es-ES" sz="2400" kern="100">
                <a:solidFill>
                  <a:schemeClr val="bg1"/>
                </a:solidFill>
                <a:latin typeface="Aptos" panose="020B0004020202020204" pitchFamily="34" charset="0"/>
                <a:ea typeface="Aptos" panose="020B0004020202020204" pitchFamily="34" charset="0"/>
                <a:cs typeface="Times New Roman" panose="02020603050405020304" pitchFamily="18" charset="0"/>
              </a:rPr>
              <a:t>L</a:t>
            </a:r>
            <a:r>
              <a:rPr lang="es-ES" sz="2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inversión del Módulo queda compensada con la venta de 2500Mts lineales de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Territorio A (exclusivo)  R=50KMS   Territorio B (influencia) R=200KMS</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CURSO de capacitación NURPANEL PARA DISTRIBUIDORES</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CUPO ANUAL DE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MIL MTS LINEALES POR DISTRIBUIDOR.</a:t>
            </a:r>
          </a:p>
          <a:p>
            <a:pPr>
              <a:lnSpc>
                <a:spcPct val="107000"/>
              </a:lnSpc>
              <a:spcAft>
                <a:spcPts val="800"/>
              </a:spcAft>
            </a:pP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SIN EXIGENCIAS DE COMPRAS MINIMAS.</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NO NECESITA STOCK MAS QUE EL INICIAL, TOMA PEDIDOS Y SE ENTREGA EN OBRA EN FORMA DIRECTA.</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FACTURA DIRECTO DESDE NURPANEL Y EL DISTRIBUIDOR FACTURA SU MARGEN.</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ASISTENCIA TECNICA PERMANENTE A DISTRIBUIDORES.</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LINK A WEB Y REDES NURPANEL.</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OFERTAS Y BENEFICIOS EN VENTAS DE KITS.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5556" y="1251450"/>
            <a:ext cx="16755967" cy="7639535"/>
            <a:chOff x="0" y="0"/>
            <a:chExt cx="22341289" cy="10186047"/>
          </a:xfrm>
        </p:grpSpPr>
        <p:pic>
          <p:nvPicPr>
            <p:cNvPr id="3" name="Picture 3"/>
            <p:cNvPicPr>
              <a:picLocks noChangeAspect="1"/>
            </p:cNvPicPr>
            <p:nvPr/>
          </p:nvPicPr>
          <p:blipFill>
            <a:blip r:embed="rId2"/>
            <a:srcRect l="13860" r="13860"/>
            <a:stretch>
              <a:fillRect/>
            </a:stretch>
          </p:blipFill>
          <p:spPr>
            <a:xfrm>
              <a:off x="0" y="0"/>
              <a:ext cx="7362430" cy="10186047"/>
            </a:xfrm>
            <a:prstGeom prst="rect">
              <a:avLst/>
            </a:prstGeom>
          </p:spPr>
        </p:pic>
        <p:pic>
          <p:nvPicPr>
            <p:cNvPr id="4" name="Picture 4"/>
            <p:cNvPicPr>
              <a:picLocks noChangeAspect="1"/>
            </p:cNvPicPr>
            <p:nvPr/>
          </p:nvPicPr>
          <p:blipFill>
            <a:blip r:embed="rId3"/>
            <a:srcRect l="17282" t="30250" r="10372" b="3854"/>
            <a:stretch>
              <a:fillRect/>
            </a:stretch>
          </p:blipFill>
          <p:spPr>
            <a:xfrm>
              <a:off x="7489430" y="0"/>
              <a:ext cx="7362430" cy="5029523"/>
            </a:xfrm>
            <a:prstGeom prst="rect">
              <a:avLst/>
            </a:prstGeom>
          </p:spPr>
        </p:pic>
        <p:pic>
          <p:nvPicPr>
            <p:cNvPr id="5" name="Picture 5"/>
            <p:cNvPicPr>
              <a:picLocks noChangeAspect="1"/>
            </p:cNvPicPr>
            <p:nvPr/>
          </p:nvPicPr>
          <p:blipFill>
            <a:blip r:embed="rId4"/>
            <a:srcRect l="16899" t="21988" b="34052"/>
            <a:stretch>
              <a:fillRect/>
            </a:stretch>
          </p:blipFill>
          <p:spPr>
            <a:xfrm>
              <a:off x="14978859" y="0"/>
              <a:ext cx="7362430" cy="5029523"/>
            </a:xfrm>
            <a:prstGeom prst="rect">
              <a:avLst/>
            </a:prstGeom>
          </p:spPr>
        </p:pic>
      </p:grpSp>
      <p:grpSp>
        <p:nvGrpSpPr>
          <p:cNvPr id="7" name="Group 7"/>
          <p:cNvGrpSpPr/>
          <p:nvPr/>
        </p:nvGrpSpPr>
        <p:grpSpPr>
          <a:xfrm>
            <a:off x="17835213" y="7063676"/>
            <a:ext cx="452787" cy="2194624"/>
            <a:chOff x="0" y="0"/>
            <a:chExt cx="293277" cy="1421492"/>
          </a:xfrm>
        </p:grpSpPr>
        <p:sp>
          <p:nvSpPr>
            <p:cNvPr id="8" name="Freeform 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9" name="TextBox 9"/>
          <p:cNvSpPr txBox="1"/>
          <p:nvPr/>
        </p:nvSpPr>
        <p:spPr>
          <a:xfrm>
            <a:off x="2959297" y="2255823"/>
            <a:ext cx="12369405" cy="1763395"/>
          </a:xfrm>
          <a:prstGeom prst="rect">
            <a:avLst/>
          </a:prstGeom>
        </p:spPr>
        <p:txBody>
          <a:bodyPr lIns="0" tIns="0" rIns="0" bIns="0" rtlCol="0" anchor="t">
            <a:spAutoFit/>
          </a:bodyPr>
          <a:lstStyle/>
          <a:p>
            <a:pPr algn="ctr">
              <a:lnSpc>
                <a:spcPts val="7040"/>
              </a:lnSpc>
            </a:pPr>
            <a:r>
              <a:rPr lang="en-US" sz="5500" dirty="0">
                <a:solidFill>
                  <a:srgbClr val="FFFFFF"/>
                </a:solidFill>
                <a:latin typeface="Montserrat Ultra-Bold"/>
              </a:rPr>
              <a:t>VERSATILIDAD DE APLICACIONES</a:t>
            </a:r>
          </a:p>
        </p:txBody>
      </p:sp>
      <p:grpSp>
        <p:nvGrpSpPr>
          <p:cNvPr id="10" name="Group 10"/>
          <p:cNvGrpSpPr/>
          <p:nvPr/>
        </p:nvGrpSpPr>
        <p:grpSpPr>
          <a:xfrm>
            <a:off x="-289504" y="713666"/>
            <a:ext cx="4648838" cy="362969"/>
            <a:chOff x="0" y="0"/>
            <a:chExt cx="1224385" cy="95597"/>
          </a:xfrm>
        </p:grpSpPr>
        <p:sp>
          <p:nvSpPr>
            <p:cNvPr id="11" name="Freeform 11"/>
            <p:cNvSpPr/>
            <p:nvPr/>
          </p:nvSpPr>
          <p:spPr>
            <a:xfrm>
              <a:off x="0" y="0"/>
              <a:ext cx="1224385" cy="95597"/>
            </a:xfrm>
            <a:custGeom>
              <a:avLst/>
              <a:gdLst/>
              <a:ahLst/>
              <a:cxnLst/>
              <a:rect l="l" t="t" r="r" b="b"/>
              <a:pathLst>
                <a:path w="1224385" h="95597">
                  <a:moveTo>
                    <a:pt x="0" y="0"/>
                  </a:moveTo>
                  <a:lnTo>
                    <a:pt x="1224385" y="0"/>
                  </a:lnTo>
                  <a:lnTo>
                    <a:pt x="1224385" y="95597"/>
                  </a:lnTo>
                  <a:lnTo>
                    <a:pt x="0" y="95597"/>
                  </a:lnTo>
                  <a:close/>
                </a:path>
              </a:pathLst>
            </a:custGeom>
            <a:solidFill>
              <a:srgbClr val="FFFFFF"/>
            </a:solidFill>
          </p:spPr>
          <p:txBody>
            <a:bodyPr/>
            <a:lstStyle/>
            <a:p>
              <a:endParaRPr lang="es-ES"/>
            </a:p>
          </p:txBody>
        </p:sp>
        <p:sp>
          <p:nvSpPr>
            <p:cNvPr id="12" name="TextBox 12"/>
            <p:cNvSpPr txBox="1"/>
            <p:nvPr/>
          </p:nvSpPr>
          <p:spPr>
            <a:xfrm>
              <a:off x="0" y="-38100"/>
              <a:ext cx="1224385" cy="133697"/>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028700" y="713666"/>
            <a:ext cx="3629319" cy="362969"/>
            <a:chOff x="0" y="0"/>
            <a:chExt cx="4839092" cy="483959"/>
          </a:xfrm>
        </p:grpSpPr>
        <p:sp>
          <p:nvSpPr>
            <p:cNvPr id="14" name="TextBox 1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5" name="Freeform 1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5"/>
              <a:stretch>
                <a:fillRect r="-273709" b="-5713"/>
              </a:stretch>
            </a:blipFill>
          </p:spPr>
          <p:txBody>
            <a:bodyPr/>
            <a:lstStyle/>
            <a:p>
              <a:endParaRPr lang="es-ES"/>
            </a:p>
          </p:txBody>
        </p:sp>
      </p:grpSp>
      <p:pic>
        <p:nvPicPr>
          <p:cNvPr id="17" name="Imagen 16" descr="Imagen que contiene interior, edificio, pequeño, cuarto&#10;&#10;Descripción generada automáticamente">
            <a:extLst>
              <a:ext uri="{FF2B5EF4-FFF2-40B4-BE49-F238E27FC236}">
                <a16:creationId xmlns:a16="http://schemas.microsoft.com/office/drawing/2014/main" id="{E5A4C3D1-6374-5D76-0300-A68F81F8C9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55984" y="5508333"/>
            <a:ext cx="5113338" cy="3834664"/>
          </a:xfrm>
          <a:prstGeom prst="rect">
            <a:avLst/>
          </a:prstGeom>
          <a:noFill/>
          <a:ln>
            <a:noFill/>
          </a:ln>
        </p:spPr>
      </p:pic>
      <p:pic>
        <p:nvPicPr>
          <p:cNvPr id="18" name="Imagen 17" descr="Vista de un edificio&#10;&#10;Descripción generada automáticamente con confianza media">
            <a:extLst>
              <a:ext uri="{FF2B5EF4-FFF2-40B4-BE49-F238E27FC236}">
                <a16:creationId xmlns:a16="http://schemas.microsoft.com/office/drawing/2014/main" id="{528D2F06-30F5-D602-A414-7278BE360A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39481" y="5537845"/>
            <a:ext cx="5125572" cy="38432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4" name="Freeform 4"/>
          <p:cNvSpPr/>
          <p:nvPr/>
        </p:nvSpPr>
        <p:spPr>
          <a:xfrm>
            <a:off x="13338859" y="4444753"/>
            <a:ext cx="3500090" cy="2800072"/>
          </a:xfrm>
          <a:custGeom>
            <a:avLst/>
            <a:gdLst/>
            <a:ahLst/>
            <a:cxnLst/>
            <a:rect l="l" t="t" r="r" b="b"/>
            <a:pathLst>
              <a:path w="3500090" h="2800072">
                <a:moveTo>
                  <a:pt x="0" y="0"/>
                </a:moveTo>
                <a:lnTo>
                  <a:pt x="3500090" y="0"/>
                </a:lnTo>
                <a:lnTo>
                  <a:pt x="3500090" y="2800072"/>
                </a:lnTo>
                <a:lnTo>
                  <a:pt x="0" y="2800072"/>
                </a:lnTo>
                <a:lnTo>
                  <a:pt x="0" y="0"/>
                </a:lnTo>
                <a:close/>
              </a:path>
            </a:pathLst>
          </a:custGeom>
          <a:blipFill>
            <a:blip r:embed="rId2"/>
            <a:stretch>
              <a:fillRect/>
            </a:stretch>
          </a:blipFill>
        </p:spPr>
        <p:txBody>
          <a:bodyPr/>
          <a:lstStyle/>
          <a:p>
            <a:endParaRPr lang="es-ES"/>
          </a:p>
        </p:txBody>
      </p:sp>
      <p:grpSp>
        <p:nvGrpSpPr>
          <p:cNvPr id="5" name="Group 5"/>
          <p:cNvGrpSpPr/>
          <p:nvPr/>
        </p:nvGrpSpPr>
        <p:grpSpPr>
          <a:xfrm>
            <a:off x="9286442" y="950584"/>
            <a:ext cx="7393419" cy="3251555"/>
            <a:chOff x="0" y="0"/>
            <a:chExt cx="9857892" cy="4335406"/>
          </a:xfrm>
        </p:grpSpPr>
        <p:pic>
          <p:nvPicPr>
            <p:cNvPr id="6" name="Picture 6"/>
            <p:cNvPicPr>
              <a:picLocks noChangeAspect="1"/>
            </p:cNvPicPr>
            <p:nvPr/>
          </p:nvPicPr>
          <p:blipFill>
            <a:blip r:embed="rId3"/>
            <a:srcRect t="22513" b="22513"/>
            <a:stretch>
              <a:fillRect/>
            </a:stretch>
          </p:blipFill>
          <p:spPr>
            <a:xfrm>
              <a:off x="0" y="0"/>
              <a:ext cx="9857892" cy="4335406"/>
            </a:xfrm>
            <a:prstGeom prst="rect">
              <a:avLst/>
            </a:prstGeom>
          </p:spPr>
        </p:pic>
      </p:grpSp>
      <p:grpSp>
        <p:nvGrpSpPr>
          <p:cNvPr id="7" name="Group 7"/>
          <p:cNvGrpSpPr/>
          <p:nvPr/>
        </p:nvGrpSpPr>
        <p:grpSpPr>
          <a:xfrm>
            <a:off x="9286442" y="4430739"/>
            <a:ext cx="3803498" cy="5500778"/>
            <a:chOff x="0" y="0"/>
            <a:chExt cx="5071330" cy="7334370"/>
          </a:xfrm>
        </p:grpSpPr>
        <p:pic>
          <p:nvPicPr>
            <p:cNvPr id="8" name="Picture 8"/>
            <p:cNvPicPr>
              <a:picLocks noChangeAspect="1"/>
            </p:cNvPicPr>
            <p:nvPr/>
          </p:nvPicPr>
          <p:blipFill>
            <a:blip r:embed="rId4"/>
            <a:srcRect l="22342" r="22342"/>
            <a:stretch>
              <a:fillRect/>
            </a:stretch>
          </p:blipFill>
          <p:spPr>
            <a:xfrm>
              <a:off x="0" y="0"/>
              <a:ext cx="5071330" cy="7334370"/>
            </a:xfrm>
            <a:prstGeom prst="rect">
              <a:avLst/>
            </a:prstGeom>
          </p:spPr>
        </p:pic>
      </p:grpSp>
      <p:sp>
        <p:nvSpPr>
          <p:cNvPr id="9" name="Freeform 9"/>
          <p:cNvSpPr/>
          <p:nvPr/>
        </p:nvSpPr>
        <p:spPr>
          <a:xfrm>
            <a:off x="13338859" y="7469379"/>
            <a:ext cx="3500090" cy="2342004"/>
          </a:xfrm>
          <a:custGeom>
            <a:avLst/>
            <a:gdLst/>
            <a:ahLst/>
            <a:cxnLst/>
            <a:rect l="l" t="t" r="r" b="b"/>
            <a:pathLst>
              <a:path w="3500090" h="2342004">
                <a:moveTo>
                  <a:pt x="0" y="0"/>
                </a:moveTo>
                <a:lnTo>
                  <a:pt x="3500090" y="0"/>
                </a:lnTo>
                <a:lnTo>
                  <a:pt x="3500090" y="2342003"/>
                </a:lnTo>
                <a:lnTo>
                  <a:pt x="0" y="2342003"/>
                </a:lnTo>
                <a:lnTo>
                  <a:pt x="0" y="0"/>
                </a:lnTo>
                <a:close/>
              </a:path>
            </a:pathLst>
          </a:custGeom>
          <a:blipFill>
            <a:blip r:embed="rId5"/>
            <a:stretch>
              <a:fillRect/>
            </a:stretch>
          </a:blipFill>
        </p:spPr>
        <p:txBody>
          <a:bodyPr/>
          <a:lstStyle/>
          <a:p>
            <a:endParaRPr lang="es-ES"/>
          </a:p>
        </p:txBody>
      </p:sp>
      <p:grpSp>
        <p:nvGrpSpPr>
          <p:cNvPr id="11" name="Group 11"/>
          <p:cNvGrpSpPr/>
          <p:nvPr/>
        </p:nvGrpSpPr>
        <p:grpSpPr>
          <a:xfrm>
            <a:off x="1949228" y="2930013"/>
            <a:ext cx="4879488" cy="7049741"/>
            <a:chOff x="0" y="0"/>
            <a:chExt cx="2544673" cy="3174987"/>
          </a:xfrm>
        </p:grpSpPr>
        <p:sp>
          <p:nvSpPr>
            <p:cNvPr id="12" name="Freeform 12"/>
            <p:cNvSpPr/>
            <p:nvPr/>
          </p:nvSpPr>
          <p:spPr>
            <a:xfrm>
              <a:off x="0" y="0"/>
              <a:ext cx="2544673" cy="3174987"/>
            </a:xfrm>
            <a:custGeom>
              <a:avLst/>
              <a:gdLst/>
              <a:ahLst/>
              <a:cxnLst/>
              <a:rect l="l" t="t" r="r" b="b"/>
              <a:pathLst>
                <a:path w="2544673" h="3174987">
                  <a:moveTo>
                    <a:pt x="0" y="0"/>
                  </a:moveTo>
                  <a:lnTo>
                    <a:pt x="2544673" y="0"/>
                  </a:lnTo>
                  <a:lnTo>
                    <a:pt x="2544673" y="3174987"/>
                  </a:lnTo>
                  <a:lnTo>
                    <a:pt x="0" y="3174987"/>
                  </a:lnTo>
                  <a:close/>
                </a:path>
              </a:pathLst>
            </a:custGeom>
            <a:solidFill>
              <a:srgbClr val="E47130"/>
            </a:solidFill>
          </p:spPr>
          <p:txBody>
            <a:bodyPr/>
            <a:lstStyle/>
            <a:p>
              <a:endParaRPr lang="es-ES"/>
            </a:p>
          </p:txBody>
        </p:sp>
      </p:grpSp>
      <p:sp>
        <p:nvSpPr>
          <p:cNvPr id="13" name="TextBox 13"/>
          <p:cNvSpPr txBox="1"/>
          <p:nvPr/>
        </p:nvSpPr>
        <p:spPr>
          <a:xfrm>
            <a:off x="2341584" y="4489206"/>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6</a:t>
            </a:r>
          </a:p>
        </p:txBody>
      </p:sp>
      <p:sp>
        <p:nvSpPr>
          <p:cNvPr id="14" name="TextBox 14"/>
          <p:cNvSpPr txBox="1"/>
          <p:nvPr/>
        </p:nvSpPr>
        <p:spPr>
          <a:xfrm>
            <a:off x="2034915" y="3196246"/>
            <a:ext cx="4578900" cy="598305"/>
          </a:xfrm>
          <a:prstGeom prst="rect">
            <a:avLst/>
          </a:prstGeom>
        </p:spPr>
        <p:txBody>
          <a:bodyPr wrap="square" lIns="0" tIns="0" rIns="0" bIns="0" rtlCol="0" anchor="t">
            <a:spAutoFit/>
          </a:bodyPr>
          <a:lstStyle/>
          <a:p>
            <a:pPr>
              <a:lnSpc>
                <a:spcPts val="4964"/>
              </a:lnSpc>
              <a:spcBef>
                <a:spcPct val="0"/>
              </a:spcBef>
            </a:pPr>
            <a:r>
              <a:rPr lang="en-US" sz="3546" dirty="0">
                <a:solidFill>
                  <a:srgbClr val="FFFFFF"/>
                </a:solidFill>
                <a:latin typeface="Open Sans Bold"/>
              </a:rPr>
              <a:t>   SUM MODULAR</a:t>
            </a:r>
          </a:p>
        </p:txBody>
      </p:sp>
      <p:sp>
        <p:nvSpPr>
          <p:cNvPr id="15" name="TextBox 15"/>
          <p:cNvSpPr txBox="1"/>
          <p:nvPr/>
        </p:nvSpPr>
        <p:spPr>
          <a:xfrm>
            <a:off x="3690923" y="4594831"/>
            <a:ext cx="2922892" cy="5236210"/>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5250 x 3500 mm: 18 m2</a:t>
            </a:r>
          </a:p>
          <a:p>
            <a:pPr>
              <a:lnSpc>
                <a:spcPts val="2239"/>
              </a:lnSpc>
            </a:pPr>
            <a:r>
              <a:rPr lang="en-US" sz="1599" dirty="0">
                <a:solidFill>
                  <a:srgbClr val="FFFFFF"/>
                </a:solidFill>
                <a:latin typeface="Open Sans"/>
              </a:rPr>
              <a:t>7000 x 3500 mm: 24 m2</a:t>
            </a:r>
          </a:p>
          <a:p>
            <a:pPr>
              <a:lnSpc>
                <a:spcPts val="2239"/>
              </a:lnSpc>
            </a:pPr>
            <a:r>
              <a:rPr lang="en-US" sz="1599" dirty="0">
                <a:solidFill>
                  <a:srgbClr val="FFFFFF"/>
                </a:solidFill>
                <a:latin typeface="Open Sans"/>
              </a:rPr>
              <a:t>8750 x 3500 mm: 30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7000 mm: 36 m2</a:t>
            </a:r>
          </a:p>
          <a:p>
            <a:pPr>
              <a:lnSpc>
                <a:spcPts val="2239"/>
              </a:lnSpc>
            </a:pPr>
            <a:r>
              <a:rPr lang="en-US" sz="1599" dirty="0">
                <a:solidFill>
                  <a:srgbClr val="FFFFFF"/>
                </a:solidFill>
                <a:latin typeface="Open Sans"/>
              </a:rPr>
              <a:t>7000 x 7000 mm: 49 m2</a:t>
            </a:r>
          </a:p>
          <a:p>
            <a:pPr>
              <a:lnSpc>
                <a:spcPts val="2239"/>
              </a:lnSpc>
            </a:pPr>
            <a:r>
              <a:rPr lang="en-US" sz="1599" dirty="0">
                <a:solidFill>
                  <a:srgbClr val="FFFFFF"/>
                </a:solidFill>
                <a:latin typeface="Open Sans"/>
              </a:rPr>
              <a:t>8750 x 7000 mm: 61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10500 mm: 55 m2</a:t>
            </a:r>
          </a:p>
          <a:p>
            <a:pPr>
              <a:lnSpc>
                <a:spcPts val="2239"/>
              </a:lnSpc>
            </a:pPr>
            <a:r>
              <a:rPr lang="en-US" sz="1599" dirty="0">
                <a:solidFill>
                  <a:srgbClr val="FFFFFF"/>
                </a:solidFill>
                <a:latin typeface="Open Sans"/>
              </a:rPr>
              <a:t>7000 x 10500 mm: 73 m2</a:t>
            </a:r>
          </a:p>
          <a:p>
            <a:pPr>
              <a:lnSpc>
                <a:spcPts val="2239"/>
              </a:lnSpc>
            </a:pPr>
            <a:r>
              <a:rPr lang="en-US" sz="1599" dirty="0">
                <a:solidFill>
                  <a:srgbClr val="FFFFFF"/>
                </a:solidFill>
                <a:latin typeface="Open Sans"/>
              </a:rPr>
              <a:t>8750 x 10500 mm: 91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14000 mm: 73 m2</a:t>
            </a:r>
          </a:p>
          <a:p>
            <a:pPr>
              <a:lnSpc>
                <a:spcPts val="2239"/>
              </a:lnSpc>
            </a:pPr>
            <a:r>
              <a:rPr lang="en-US" sz="1599" dirty="0">
                <a:solidFill>
                  <a:srgbClr val="FFFFFF"/>
                </a:solidFill>
                <a:latin typeface="Open Sans"/>
              </a:rPr>
              <a:t>7000 x 14000 mm: 95 m2</a:t>
            </a:r>
          </a:p>
          <a:p>
            <a:pPr>
              <a:lnSpc>
                <a:spcPts val="2239"/>
              </a:lnSpc>
            </a:pPr>
            <a:r>
              <a:rPr lang="en-US" sz="1599" dirty="0">
                <a:solidFill>
                  <a:srgbClr val="FFFFFF"/>
                </a:solidFill>
                <a:latin typeface="Open Sans"/>
              </a:rPr>
              <a:t>8750 x 14000 mm: 122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17500 mm: 91 m2</a:t>
            </a:r>
          </a:p>
          <a:p>
            <a:pPr>
              <a:lnSpc>
                <a:spcPts val="2239"/>
              </a:lnSpc>
            </a:pPr>
            <a:r>
              <a:rPr lang="en-US" sz="1599" dirty="0">
                <a:solidFill>
                  <a:srgbClr val="FFFFFF"/>
                </a:solidFill>
                <a:latin typeface="Open Sans"/>
              </a:rPr>
              <a:t>7000 x 17500 mm: 122 m2</a:t>
            </a:r>
          </a:p>
          <a:p>
            <a:pPr>
              <a:lnSpc>
                <a:spcPts val="2239"/>
              </a:lnSpc>
              <a:spcBef>
                <a:spcPct val="0"/>
              </a:spcBef>
            </a:pPr>
            <a:r>
              <a:rPr lang="en-US" sz="1599" dirty="0">
                <a:solidFill>
                  <a:srgbClr val="FFFFFF"/>
                </a:solidFill>
                <a:latin typeface="Open Sans"/>
              </a:rPr>
              <a:t>8750 x 17500 mm: 153 m2</a:t>
            </a:r>
          </a:p>
        </p:txBody>
      </p:sp>
      <p:sp>
        <p:nvSpPr>
          <p:cNvPr id="16" name="TextBox 16"/>
          <p:cNvSpPr txBox="1"/>
          <p:nvPr/>
        </p:nvSpPr>
        <p:spPr>
          <a:xfrm>
            <a:off x="2341584" y="5570598"/>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8</a:t>
            </a:r>
          </a:p>
        </p:txBody>
      </p:sp>
      <p:sp>
        <p:nvSpPr>
          <p:cNvPr id="17" name="TextBox 17"/>
          <p:cNvSpPr txBox="1"/>
          <p:nvPr/>
        </p:nvSpPr>
        <p:spPr>
          <a:xfrm>
            <a:off x="2341584" y="6654909"/>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10</a:t>
            </a:r>
          </a:p>
        </p:txBody>
      </p:sp>
      <p:sp>
        <p:nvSpPr>
          <p:cNvPr id="18" name="TextBox 18"/>
          <p:cNvSpPr txBox="1"/>
          <p:nvPr/>
        </p:nvSpPr>
        <p:spPr>
          <a:xfrm>
            <a:off x="2341584" y="7739220"/>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12</a:t>
            </a:r>
          </a:p>
        </p:txBody>
      </p:sp>
      <p:sp>
        <p:nvSpPr>
          <p:cNvPr id="19" name="TextBox 19"/>
          <p:cNvSpPr txBox="1"/>
          <p:nvPr/>
        </p:nvSpPr>
        <p:spPr>
          <a:xfrm>
            <a:off x="2341584" y="8823532"/>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14</a:t>
            </a:r>
          </a:p>
        </p:txBody>
      </p:sp>
      <p:grpSp>
        <p:nvGrpSpPr>
          <p:cNvPr id="20" name="Group 20"/>
          <p:cNvGrpSpPr/>
          <p:nvPr/>
        </p:nvGrpSpPr>
        <p:grpSpPr>
          <a:xfrm>
            <a:off x="-289504" y="713666"/>
            <a:ext cx="4648838" cy="391744"/>
            <a:chOff x="0" y="0"/>
            <a:chExt cx="1224385" cy="103175"/>
          </a:xfrm>
        </p:grpSpPr>
        <p:sp>
          <p:nvSpPr>
            <p:cNvPr id="21" name="Freeform 21"/>
            <p:cNvSpPr/>
            <p:nvPr/>
          </p:nvSpPr>
          <p:spPr>
            <a:xfrm>
              <a:off x="0" y="0"/>
              <a:ext cx="1224385" cy="103175"/>
            </a:xfrm>
            <a:custGeom>
              <a:avLst/>
              <a:gdLst/>
              <a:ahLst/>
              <a:cxnLst/>
              <a:rect l="l" t="t" r="r" b="b"/>
              <a:pathLst>
                <a:path w="1224385" h="103175">
                  <a:moveTo>
                    <a:pt x="0" y="0"/>
                  </a:moveTo>
                  <a:lnTo>
                    <a:pt x="1224385" y="0"/>
                  </a:lnTo>
                  <a:lnTo>
                    <a:pt x="1224385" y="103175"/>
                  </a:lnTo>
                  <a:lnTo>
                    <a:pt x="0" y="103175"/>
                  </a:lnTo>
                  <a:close/>
                </a:path>
              </a:pathLst>
            </a:custGeom>
            <a:solidFill>
              <a:srgbClr val="FFFFFF"/>
            </a:solidFill>
          </p:spPr>
          <p:txBody>
            <a:bodyPr/>
            <a:lstStyle/>
            <a:p>
              <a:endParaRPr lang="es-ES"/>
            </a:p>
          </p:txBody>
        </p:sp>
        <p:sp>
          <p:nvSpPr>
            <p:cNvPr id="22" name="TextBox 22"/>
            <p:cNvSpPr txBox="1"/>
            <p:nvPr/>
          </p:nvSpPr>
          <p:spPr>
            <a:xfrm>
              <a:off x="0" y="-38100"/>
              <a:ext cx="1224385" cy="14127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28700" y="742440"/>
            <a:ext cx="3629319" cy="362969"/>
            <a:chOff x="0" y="0"/>
            <a:chExt cx="4839092" cy="483959"/>
          </a:xfrm>
        </p:grpSpPr>
        <p:sp>
          <p:nvSpPr>
            <p:cNvPr id="24" name="TextBox 2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5" name="Freeform 2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6"/>
              <a:stretch>
                <a:fillRect r="-273709" b="-5713"/>
              </a:stretch>
            </a:blipFill>
          </p:spPr>
          <p:txBody>
            <a:bodyPr/>
            <a:lstStyle/>
            <a:p>
              <a:endParaRPr lang="es-ES"/>
            </a:p>
          </p:txBody>
        </p:sp>
      </p:grpSp>
      <p:sp>
        <p:nvSpPr>
          <p:cNvPr id="26" name="TextBox 26"/>
          <p:cNvSpPr txBox="1"/>
          <p:nvPr/>
        </p:nvSpPr>
        <p:spPr>
          <a:xfrm>
            <a:off x="9990571" y="533586"/>
            <a:ext cx="6848378" cy="398659"/>
          </a:xfrm>
          <a:prstGeom prst="rect">
            <a:avLst/>
          </a:prstGeom>
        </p:spPr>
        <p:txBody>
          <a:bodyPr lIns="0" tIns="0" rIns="0" bIns="0" rtlCol="0" anchor="t">
            <a:spAutoFit/>
          </a:bodyPr>
          <a:lstStyle/>
          <a:p>
            <a:pPr>
              <a:lnSpc>
                <a:spcPts val="3220"/>
              </a:lnSpc>
            </a:pPr>
            <a:r>
              <a:rPr lang="en-US" sz="2515">
                <a:solidFill>
                  <a:srgbClr val="FFFFFF"/>
                </a:solidFill>
                <a:latin typeface="Montserrat Ultra-Bold"/>
              </a:rPr>
              <a:t>15 MODELOS, LISTOS PARA CONSTRUIR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51095" y="542188"/>
            <a:ext cx="7144604" cy="8355007"/>
            <a:chOff x="0" y="0"/>
            <a:chExt cx="3725940" cy="4357170"/>
          </a:xfrm>
        </p:grpSpPr>
        <p:sp>
          <p:nvSpPr>
            <p:cNvPr id="3" name="Freeform 3"/>
            <p:cNvSpPr/>
            <p:nvPr/>
          </p:nvSpPr>
          <p:spPr>
            <a:xfrm>
              <a:off x="0" y="0"/>
              <a:ext cx="3725940" cy="4357170"/>
            </a:xfrm>
            <a:custGeom>
              <a:avLst/>
              <a:gdLst/>
              <a:ahLst/>
              <a:cxnLst/>
              <a:rect l="l" t="t" r="r" b="b"/>
              <a:pathLst>
                <a:path w="3725940" h="4357170">
                  <a:moveTo>
                    <a:pt x="0" y="0"/>
                  </a:moveTo>
                  <a:lnTo>
                    <a:pt x="3725940" y="0"/>
                  </a:lnTo>
                  <a:lnTo>
                    <a:pt x="3725940" y="4357170"/>
                  </a:lnTo>
                  <a:lnTo>
                    <a:pt x="0" y="4357170"/>
                  </a:lnTo>
                  <a:close/>
                </a:path>
              </a:pathLst>
            </a:custGeom>
            <a:solidFill>
              <a:srgbClr val="D9D9D9"/>
            </a:solidFill>
          </p:spPr>
          <p:txBody>
            <a:bodyPr/>
            <a:lstStyle/>
            <a:p>
              <a:endParaRPr lang="es-ES"/>
            </a:p>
          </p:txBody>
        </p:sp>
      </p:grpSp>
      <p:grpSp>
        <p:nvGrpSpPr>
          <p:cNvPr id="4" name="Group 4"/>
          <p:cNvGrpSpPr/>
          <p:nvPr/>
        </p:nvGrpSpPr>
        <p:grpSpPr>
          <a:xfrm>
            <a:off x="12630831" y="1880164"/>
            <a:ext cx="4442049" cy="6660276"/>
            <a:chOff x="0" y="0"/>
            <a:chExt cx="5922731" cy="8880368"/>
          </a:xfrm>
        </p:grpSpPr>
        <p:pic>
          <p:nvPicPr>
            <p:cNvPr id="5" name="Picture 5"/>
            <p:cNvPicPr>
              <a:picLocks noChangeAspect="1"/>
            </p:cNvPicPr>
            <p:nvPr/>
          </p:nvPicPr>
          <p:blipFill>
            <a:blip r:embed="rId2"/>
            <a:srcRect t="3814" b="3814"/>
            <a:stretch>
              <a:fillRect/>
            </a:stretch>
          </p:blipFill>
          <p:spPr>
            <a:xfrm>
              <a:off x="0" y="0"/>
              <a:ext cx="5922731" cy="4376684"/>
            </a:xfrm>
            <a:prstGeom prst="rect">
              <a:avLst/>
            </a:prstGeom>
          </p:spPr>
        </p:pic>
        <p:pic>
          <p:nvPicPr>
            <p:cNvPr id="6" name="Picture 6"/>
            <p:cNvPicPr>
              <a:picLocks noChangeAspect="1"/>
            </p:cNvPicPr>
            <p:nvPr/>
          </p:nvPicPr>
          <p:blipFill>
            <a:blip r:embed="rId3"/>
            <a:srcRect t="3814" b="3814"/>
            <a:stretch>
              <a:fillRect/>
            </a:stretch>
          </p:blipFill>
          <p:spPr>
            <a:xfrm>
              <a:off x="0" y="4503684"/>
              <a:ext cx="5922731" cy="4376684"/>
            </a:xfrm>
            <a:prstGeom prst="rect">
              <a:avLst/>
            </a:prstGeom>
          </p:spPr>
        </p:pic>
      </p:grpSp>
      <p:grpSp>
        <p:nvGrpSpPr>
          <p:cNvPr id="7" name="Group 7"/>
          <p:cNvGrpSpPr/>
          <p:nvPr/>
        </p:nvGrpSpPr>
        <p:grpSpPr>
          <a:xfrm>
            <a:off x="-1175671" y="3089837"/>
            <a:ext cx="7053761" cy="7350492"/>
            <a:chOff x="0" y="0"/>
            <a:chExt cx="3676481" cy="3831140"/>
          </a:xfrm>
        </p:grpSpPr>
        <p:sp>
          <p:nvSpPr>
            <p:cNvPr id="8" name="Freeform 8"/>
            <p:cNvSpPr/>
            <p:nvPr/>
          </p:nvSpPr>
          <p:spPr>
            <a:xfrm>
              <a:off x="0" y="0"/>
              <a:ext cx="3676481" cy="3831140"/>
            </a:xfrm>
            <a:custGeom>
              <a:avLst/>
              <a:gdLst/>
              <a:ahLst/>
              <a:cxnLst/>
              <a:rect l="l" t="t" r="r" b="b"/>
              <a:pathLst>
                <a:path w="3676481" h="3831140">
                  <a:moveTo>
                    <a:pt x="0" y="0"/>
                  </a:moveTo>
                  <a:lnTo>
                    <a:pt x="3676481" y="0"/>
                  </a:lnTo>
                  <a:lnTo>
                    <a:pt x="3676481" y="3831140"/>
                  </a:lnTo>
                  <a:lnTo>
                    <a:pt x="0" y="3831140"/>
                  </a:lnTo>
                  <a:close/>
                </a:path>
              </a:pathLst>
            </a:custGeom>
            <a:solidFill>
              <a:srgbClr val="9B9999"/>
            </a:solidFill>
          </p:spPr>
          <p:txBody>
            <a:bodyPr/>
            <a:lstStyle/>
            <a:p>
              <a:endParaRPr lang="es-ES"/>
            </a:p>
          </p:txBody>
        </p:sp>
      </p:grpSp>
      <p:grpSp>
        <p:nvGrpSpPr>
          <p:cNvPr id="9" name="Group 9"/>
          <p:cNvGrpSpPr/>
          <p:nvPr/>
        </p:nvGrpSpPr>
        <p:grpSpPr>
          <a:xfrm>
            <a:off x="747183" y="4030631"/>
            <a:ext cx="10641912" cy="6409698"/>
            <a:chOff x="0" y="0"/>
            <a:chExt cx="5546657" cy="3340790"/>
          </a:xfrm>
        </p:grpSpPr>
        <p:sp>
          <p:nvSpPr>
            <p:cNvPr id="10" name="Freeform 10"/>
            <p:cNvSpPr/>
            <p:nvPr/>
          </p:nvSpPr>
          <p:spPr>
            <a:xfrm>
              <a:off x="0" y="0"/>
              <a:ext cx="5546657" cy="3340790"/>
            </a:xfrm>
            <a:custGeom>
              <a:avLst/>
              <a:gdLst/>
              <a:ahLst/>
              <a:cxnLst/>
              <a:rect l="l" t="t" r="r" b="b"/>
              <a:pathLst>
                <a:path w="5546657" h="3340790">
                  <a:moveTo>
                    <a:pt x="0" y="0"/>
                  </a:moveTo>
                  <a:lnTo>
                    <a:pt x="5546657" y="0"/>
                  </a:lnTo>
                  <a:lnTo>
                    <a:pt x="5546657" y="3340790"/>
                  </a:lnTo>
                  <a:lnTo>
                    <a:pt x="0" y="3340790"/>
                  </a:lnTo>
                  <a:close/>
                </a:path>
              </a:pathLst>
            </a:custGeom>
            <a:solidFill>
              <a:srgbClr val="9B9999"/>
            </a:solidFill>
          </p:spPr>
          <p:txBody>
            <a:bodyPr/>
            <a:lstStyle/>
            <a:p>
              <a:endParaRPr lang="es-ES"/>
            </a:p>
          </p:txBody>
        </p:sp>
      </p:grpSp>
      <p:sp>
        <p:nvSpPr>
          <p:cNvPr id="11" name="TextBox 11"/>
          <p:cNvSpPr txBox="1"/>
          <p:nvPr/>
        </p:nvSpPr>
        <p:spPr>
          <a:xfrm>
            <a:off x="5781501" y="1203479"/>
            <a:ext cx="6153619" cy="3190240"/>
          </a:xfrm>
          <a:prstGeom prst="rect">
            <a:avLst/>
          </a:prstGeom>
        </p:spPr>
        <p:txBody>
          <a:bodyPr lIns="0" tIns="0" rIns="0" bIns="0" rtlCol="0" anchor="t">
            <a:spAutoFit/>
          </a:bodyPr>
          <a:lstStyle/>
          <a:p>
            <a:pPr algn="ctr">
              <a:lnSpc>
                <a:spcPts val="4280"/>
              </a:lnSpc>
            </a:pPr>
            <a:endParaRPr/>
          </a:p>
          <a:p>
            <a:pPr algn="ctr">
              <a:lnSpc>
                <a:spcPts val="4280"/>
              </a:lnSpc>
            </a:pPr>
            <a:r>
              <a:rPr lang="en-US" sz="2000" spc="164">
                <a:solidFill>
                  <a:srgbClr val="E47130"/>
                </a:solidFill>
                <a:latin typeface="Montserrat Bold"/>
              </a:rPr>
              <a:t>DISEÑO ESPECIFICO</a:t>
            </a:r>
          </a:p>
          <a:p>
            <a:pPr algn="ctr">
              <a:lnSpc>
                <a:spcPts val="4280"/>
              </a:lnSpc>
            </a:pPr>
            <a:r>
              <a:rPr lang="en-US" sz="2000" spc="164">
                <a:solidFill>
                  <a:srgbClr val="E47130"/>
                </a:solidFill>
                <a:latin typeface="Montserrat Bold"/>
              </a:rPr>
              <a:t>FACIL INSTALACION</a:t>
            </a:r>
          </a:p>
          <a:p>
            <a:pPr algn="ctr">
              <a:lnSpc>
                <a:spcPts val="4280"/>
              </a:lnSpc>
            </a:pPr>
            <a:r>
              <a:rPr lang="en-US" sz="2000" spc="164">
                <a:solidFill>
                  <a:srgbClr val="E47130"/>
                </a:solidFill>
                <a:latin typeface="Montserrat Bold"/>
              </a:rPr>
              <a:t>DISPONIBILIDAD INMEDIATA</a:t>
            </a:r>
          </a:p>
          <a:p>
            <a:pPr algn="ctr">
              <a:lnSpc>
                <a:spcPts val="4280"/>
              </a:lnSpc>
            </a:pPr>
            <a:r>
              <a:rPr lang="en-US" sz="2000" spc="164">
                <a:solidFill>
                  <a:srgbClr val="E47130"/>
                </a:solidFill>
                <a:latin typeface="Montserrat Bold"/>
              </a:rPr>
              <a:t>GUIA E INSTRUCCIONES</a:t>
            </a:r>
          </a:p>
          <a:p>
            <a:pPr algn="ctr">
              <a:lnSpc>
                <a:spcPts val="4280"/>
              </a:lnSpc>
            </a:pPr>
            <a:endParaRPr lang="en-US" sz="2000" spc="164">
              <a:solidFill>
                <a:srgbClr val="E47130"/>
              </a:solidFill>
              <a:latin typeface="Montserrat Bold"/>
            </a:endParaRPr>
          </a:p>
        </p:txBody>
      </p:sp>
      <p:grpSp>
        <p:nvGrpSpPr>
          <p:cNvPr id="12" name="Group 12"/>
          <p:cNvGrpSpPr/>
          <p:nvPr/>
        </p:nvGrpSpPr>
        <p:grpSpPr>
          <a:xfrm>
            <a:off x="550483" y="4256336"/>
            <a:ext cx="10655212" cy="5977348"/>
            <a:chOff x="0" y="0"/>
            <a:chExt cx="14206950" cy="7969798"/>
          </a:xfrm>
        </p:grpSpPr>
        <p:pic>
          <p:nvPicPr>
            <p:cNvPr id="13" name="Picture 13"/>
            <p:cNvPicPr>
              <a:picLocks noChangeAspect="1"/>
            </p:cNvPicPr>
            <p:nvPr/>
          </p:nvPicPr>
          <p:blipFill>
            <a:blip r:embed="rId4"/>
            <a:srcRect l="2297" t="13654" r="46499" b="13888"/>
            <a:stretch>
              <a:fillRect/>
            </a:stretch>
          </p:blipFill>
          <p:spPr>
            <a:xfrm>
              <a:off x="0" y="0"/>
              <a:ext cx="7039939" cy="7969798"/>
            </a:xfrm>
            <a:prstGeom prst="rect">
              <a:avLst/>
            </a:prstGeom>
          </p:spPr>
        </p:pic>
        <p:pic>
          <p:nvPicPr>
            <p:cNvPr id="14" name="Picture 14"/>
            <p:cNvPicPr>
              <a:picLocks noChangeAspect="1"/>
            </p:cNvPicPr>
            <p:nvPr/>
          </p:nvPicPr>
          <p:blipFill>
            <a:blip r:embed="rId5"/>
            <a:srcRect t="15186" b="15186"/>
            <a:stretch>
              <a:fillRect/>
            </a:stretch>
          </p:blipFill>
          <p:spPr>
            <a:xfrm>
              <a:off x="7167011" y="0"/>
              <a:ext cx="7039939" cy="3921363"/>
            </a:xfrm>
            <a:prstGeom prst="rect">
              <a:avLst/>
            </a:prstGeom>
          </p:spPr>
        </p:pic>
        <p:pic>
          <p:nvPicPr>
            <p:cNvPr id="15" name="Picture 15"/>
            <p:cNvPicPr>
              <a:picLocks noChangeAspect="1"/>
            </p:cNvPicPr>
            <p:nvPr/>
          </p:nvPicPr>
          <p:blipFill>
            <a:blip r:embed="rId6"/>
            <a:srcRect t="9207" b="21165"/>
            <a:stretch>
              <a:fillRect/>
            </a:stretch>
          </p:blipFill>
          <p:spPr>
            <a:xfrm>
              <a:off x="7167011" y="4048435"/>
              <a:ext cx="7039939" cy="3921363"/>
            </a:xfrm>
            <a:prstGeom prst="rect">
              <a:avLst/>
            </a:prstGeom>
          </p:spPr>
        </p:pic>
      </p:grpSp>
      <p:grpSp>
        <p:nvGrpSpPr>
          <p:cNvPr id="16" name="Group 16"/>
          <p:cNvGrpSpPr/>
          <p:nvPr/>
        </p:nvGrpSpPr>
        <p:grpSpPr>
          <a:xfrm>
            <a:off x="17835213" y="7063676"/>
            <a:ext cx="452787" cy="2194624"/>
            <a:chOff x="0" y="0"/>
            <a:chExt cx="293277" cy="1421492"/>
          </a:xfrm>
        </p:grpSpPr>
        <p:sp>
          <p:nvSpPr>
            <p:cNvPr id="17" name="Freeform 17"/>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18" name="Group 18"/>
          <p:cNvGrpSpPr/>
          <p:nvPr/>
        </p:nvGrpSpPr>
        <p:grpSpPr>
          <a:xfrm>
            <a:off x="1028700" y="742440"/>
            <a:ext cx="3629319" cy="362969"/>
            <a:chOff x="0" y="0"/>
            <a:chExt cx="4839092" cy="483959"/>
          </a:xfrm>
        </p:grpSpPr>
        <p:sp>
          <p:nvSpPr>
            <p:cNvPr id="19" name="TextBox 19"/>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0" name="Freeform 20"/>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7"/>
              <a:stretch>
                <a:fillRect r="-273709" b="-5713"/>
              </a:stretch>
            </a:blipFill>
          </p:spPr>
          <p:txBody>
            <a:bodyPr/>
            <a:lstStyle/>
            <a:p>
              <a:endParaRPr lang="es-ES"/>
            </a:p>
          </p:txBody>
        </p:sp>
      </p:grpSp>
      <p:grpSp>
        <p:nvGrpSpPr>
          <p:cNvPr id="21" name="Group 21"/>
          <p:cNvGrpSpPr/>
          <p:nvPr/>
        </p:nvGrpSpPr>
        <p:grpSpPr>
          <a:xfrm>
            <a:off x="6780840" y="2045832"/>
            <a:ext cx="334859" cy="70648"/>
            <a:chOff x="0" y="0"/>
            <a:chExt cx="88193" cy="18607"/>
          </a:xfrm>
        </p:grpSpPr>
        <p:sp>
          <p:nvSpPr>
            <p:cNvPr id="22" name="Freeform 22"/>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23" name="TextBox 23"/>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sp>
        <p:nvSpPr>
          <p:cNvPr id="24" name="TextBox 24"/>
          <p:cNvSpPr txBox="1"/>
          <p:nvPr/>
        </p:nvSpPr>
        <p:spPr>
          <a:xfrm>
            <a:off x="1401773" y="3152591"/>
            <a:ext cx="6342938" cy="878040"/>
          </a:xfrm>
          <a:prstGeom prst="rect">
            <a:avLst/>
          </a:prstGeom>
        </p:spPr>
        <p:txBody>
          <a:bodyPr lIns="0" tIns="0" rIns="0" bIns="0" rtlCol="0" anchor="t">
            <a:spAutoFit/>
          </a:bodyPr>
          <a:lstStyle/>
          <a:p>
            <a:pPr>
              <a:lnSpc>
                <a:spcPts val="7044"/>
              </a:lnSpc>
            </a:pPr>
            <a:r>
              <a:rPr lang="en-US" sz="5503">
                <a:solidFill>
                  <a:srgbClr val="FFFFFF"/>
                </a:solidFill>
                <a:latin typeface="Montserrat Ultra-Bold"/>
              </a:rPr>
              <a:t>AVICOLA</a:t>
            </a:r>
          </a:p>
        </p:txBody>
      </p:sp>
      <p:grpSp>
        <p:nvGrpSpPr>
          <p:cNvPr id="25" name="Group 25"/>
          <p:cNvGrpSpPr/>
          <p:nvPr/>
        </p:nvGrpSpPr>
        <p:grpSpPr>
          <a:xfrm>
            <a:off x="6780840" y="2588662"/>
            <a:ext cx="334859" cy="70648"/>
            <a:chOff x="0" y="0"/>
            <a:chExt cx="88193" cy="18607"/>
          </a:xfrm>
        </p:grpSpPr>
        <p:sp>
          <p:nvSpPr>
            <p:cNvPr id="26" name="Freeform 26"/>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27" name="TextBox 27"/>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grpSp>
        <p:nvGrpSpPr>
          <p:cNvPr id="28" name="Group 28"/>
          <p:cNvGrpSpPr/>
          <p:nvPr/>
        </p:nvGrpSpPr>
        <p:grpSpPr>
          <a:xfrm>
            <a:off x="6106145" y="3129568"/>
            <a:ext cx="334859" cy="70648"/>
            <a:chOff x="0" y="0"/>
            <a:chExt cx="88193" cy="18607"/>
          </a:xfrm>
        </p:grpSpPr>
        <p:sp>
          <p:nvSpPr>
            <p:cNvPr id="29" name="Freeform 29"/>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30" name="TextBox 30"/>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grpSp>
        <p:nvGrpSpPr>
          <p:cNvPr id="31" name="Group 31"/>
          <p:cNvGrpSpPr/>
          <p:nvPr/>
        </p:nvGrpSpPr>
        <p:grpSpPr>
          <a:xfrm>
            <a:off x="6525436" y="3674368"/>
            <a:ext cx="334859" cy="70648"/>
            <a:chOff x="0" y="0"/>
            <a:chExt cx="88193" cy="18607"/>
          </a:xfrm>
        </p:grpSpPr>
        <p:sp>
          <p:nvSpPr>
            <p:cNvPr id="32" name="Freeform 32"/>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33" name="TextBox 33"/>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sp>
        <p:nvSpPr>
          <p:cNvPr id="34" name="TextBox 34"/>
          <p:cNvSpPr txBox="1"/>
          <p:nvPr/>
        </p:nvSpPr>
        <p:spPr>
          <a:xfrm>
            <a:off x="-275530" y="1016266"/>
            <a:ext cx="6153619" cy="1810621"/>
          </a:xfrm>
          <a:prstGeom prst="rect">
            <a:avLst/>
          </a:prstGeom>
        </p:spPr>
        <p:txBody>
          <a:bodyPr lIns="0" tIns="0" rIns="0" bIns="0" rtlCol="0" anchor="t">
            <a:spAutoFit/>
          </a:bodyPr>
          <a:lstStyle/>
          <a:p>
            <a:pPr algn="ctr">
              <a:lnSpc>
                <a:spcPts val="11620"/>
              </a:lnSpc>
            </a:pPr>
            <a:r>
              <a:rPr lang="en-US" sz="9078" dirty="0">
                <a:solidFill>
                  <a:srgbClr val="E47130"/>
                </a:solidFill>
                <a:latin typeface="Montserrat Ultra-Bold"/>
              </a:rPr>
              <a:t>KITS</a:t>
            </a:r>
          </a:p>
          <a:p>
            <a:pPr algn="ctr">
              <a:lnSpc>
                <a:spcPts val="2560"/>
              </a:lnSpc>
            </a:pPr>
            <a:r>
              <a:rPr lang="en-US" sz="2000" dirty="0">
                <a:solidFill>
                  <a:srgbClr val="E47130"/>
                </a:solidFill>
                <a:latin typeface="Montserrat Ultra-Bold"/>
              </a:rPr>
              <a:t>SOLUCION INMEDIATA</a:t>
            </a:r>
          </a:p>
        </p:txBody>
      </p:sp>
      <p:sp>
        <p:nvSpPr>
          <p:cNvPr id="35" name="TextBox 35"/>
          <p:cNvSpPr txBox="1"/>
          <p:nvPr/>
        </p:nvSpPr>
        <p:spPr>
          <a:xfrm>
            <a:off x="12630831" y="775648"/>
            <a:ext cx="6339345" cy="877570"/>
          </a:xfrm>
          <a:prstGeom prst="rect">
            <a:avLst/>
          </a:prstGeom>
        </p:spPr>
        <p:txBody>
          <a:bodyPr lIns="0" tIns="0" rIns="0" bIns="0" rtlCol="0" anchor="t">
            <a:spAutoFit/>
          </a:bodyPr>
          <a:lstStyle/>
          <a:p>
            <a:pPr>
              <a:lnSpc>
                <a:spcPts val="7040"/>
              </a:lnSpc>
            </a:pPr>
            <a:r>
              <a:rPr lang="en-US" sz="5500">
                <a:solidFill>
                  <a:srgbClr val="FFFFFF"/>
                </a:solidFill>
                <a:latin typeface="Montserrat Ultra-Bold"/>
              </a:rPr>
              <a:t>MI TECHO</a:t>
            </a:r>
          </a:p>
        </p:txBody>
      </p:sp>
      <p:sp>
        <p:nvSpPr>
          <p:cNvPr id="36" name="TextBox 36"/>
          <p:cNvSpPr txBox="1"/>
          <p:nvPr/>
        </p:nvSpPr>
        <p:spPr>
          <a:xfrm>
            <a:off x="5567615" y="881058"/>
            <a:ext cx="6153619" cy="772160"/>
          </a:xfrm>
          <a:prstGeom prst="rect">
            <a:avLst/>
          </a:prstGeom>
        </p:spPr>
        <p:txBody>
          <a:bodyPr lIns="0" tIns="0" rIns="0" bIns="0" rtlCol="0" anchor="t">
            <a:spAutoFit/>
          </a:bodyPr>
          <a:lstStyle/>
          <a:p>
            <a:pPr algn="ctr">
              <a:lnSpc>
                <a:spcPts val="3220"/>
              </a:lnSpc>
            </a:pPr>
            <a:r>
              <a:rPr lang="en-US" sz="2000" spc="316">
                <a:solidFill>
                  <a:srgbClr val="E47130"/>
                </a:solidFill>
                <a:latin typeface="Montserrat"/>
              </a:rPr>
              <a:t>TODOS LOS BENEFICIOS EN UN SOLO PRODUCTO</a:t>
            </a:r>
          </a:p>
        </p:txBody>
      </p:sp>
      <p:grpSp>
        <p:nvGrpSpPr>
          <p:cNvPr id="37" name="Group 37"/>
          <p:cNvGrpSpPr/>
          <p:nvPr/>
        </p:nvGrpSpPr>
        <p:grpSpPr>
          <a:xfrm>
            <a:off x="194590" y="8305416"/>
            <a:ext cx="3517367" cy="1656360"/>
            <a:chOff x="0" y="0"/>
            <a:chExt cx="4689823" cy="2208480"/>
          </a:xfrm>
        </p:grpSpPr>
        <p:sp>
          <p:nvSpPr>
            <p:cNvPr id="38" name="Freeform 38"/>
            <p:cNvSpPr/>
            <p:nvPr/>
          </p:nvSpPr>
          <p:spPr>
            <a:xfrm>
              <a:off x="0" y="0"/>
              <a:ext cx="4689823" cy="2208480"/>
            </a:xfrm>
            <a:custGeom>
              <a:avLst/>
              <a:gdLst/>
              <a:ahLst/>
              <a:cxnLst/>
              <a:rect l="l" t="t" r="r" b="b"/>
              <a:pathLst>
                <a:path w="4689823" h="2208480">
                  <a:moveTo>
                    <a:pt x="0" y="0"/>
                  </a:moveTo>
                  <a:lnTo>
                    <a:pt x="4689823" y="0"/>
                  </a:lnTo>
                  <a:lnTo>
                    <a:pt x="4689823" y="2208480"/>
                  </a:lnTo>
                  <a:lnTo>
                    <a:pt x="0" y="2208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39" name="TextBox 39"/>
            <p:cNvSpPr txBox="1"/>
            <p:nvPr/>
          </p:nvSpPr>
          <p:spPr>
            <a:xfrm>
              <a:off x="259453" y="3755"/>
              <a:ext cx="3565650" cy="1572312"/>
            </a:xfrm>
            <a:prstGeom prst="rect">
              <a:avLst/>
            </a:prstGeom>
          </p:spPr>
          <p:txBody>
            <a:bodyPr lIns="0" tIns="0" rIns="0" bIns="0" rtlCol="0" anchor="t">
              <a:spAutoFit/>
            </a:bodyPr>
            <a:lstStyle/>
            <a:p>
              <a:pPr algn="ctr">
                <a:lnSpc>
                  <a:spcPts val="3679"/>
                </a:lnSpc>
              </a:pPr>
              <a:endParaRPr dirty="0"/>
            </a:p>
            <a:p>
              <a:pPr algn="ctr">
                <a:lnSpc>
                  <a:spcPts val="3679"/>
                </a:lnSpc>
              </a:pPr>
              <a:r>
                <a:rPr lang="en-US" sz="2874" dirty="0">
                  <a:solidFill>
                    <a:srgbClr val="FFFFFF"/>
                  </a:solidFill>
                  <a:latin typeface="Montserrat Bold"/>
                </a:rPr>
                <a:t>USD 59,86/M2</a:t>
              </a:r>
            </a:p>
            <a:p>
              <a:pPr algn="ctr">
                <a:lnSpc>
                  <a:spcPts val="1920"/>
                </a:lnSpc>
              </a:pPr>
              <a:r>
                <a:rPr lang="en-US" sz="1500" dirty="0">
                  <a:solidFill>
                    <a:srgbClr val="FFFFFF"/>
                  </a:solidFill>
                  <a:latin typeface="Montserrat Bold"/>
                </a:rPr>
                <a:t>DOLAR MEP</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3480</TotalTime>
  <Words>770</Words>
  <Application>Microsoft Office PowerPoint</Application>
  <PresentationFormat>Personalizado</PresentationFormat>
  <Paragraphs>128</Paragraphs>
  <Slides>16</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16</vt:i4>
      </vt:variant>
    </vt:vector>
  </HeadingPairs>
  <TitlesOfParts>
    <vt:vector size="28" baseType="lpstr">
      <vt:lpstr>Montserrat Bold</vt:lpstr>
      <vt:lpstr>Open Sans Extra Bold</vt:lpstr>
      <vt:lpstr>Open Sans Bold</vt:lpstr>
      <vt:lpstr>Open Sans</vt:lpstr>
      <vt:lpstr>Arial</vt:lpstr>
      <vt:lpstr>Arimo Bold</vt:lpstr>
      <vt:lpstr>Montserrat</vt:lpstr>
      <vt:lpstr>Calibri</vt:lpstr>
      <vt:lpstr>Montserrat Ultra-Bold</vt:lpstr>
      <vt:lpstr>Aptos</vt:lpstr>
      <vt:lpstr>Lato Heavy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consectetur adipiscing elit, sed do eiusmod tempor incididunt ut labore et dolore magna aliqua. Ut enim ad minim veniam, quis nostrud exercitation ullamco laboris nisi ut aliquip ex ea commodo consequat. Duis aute irure dolor</dc:title>
  <dc:creator>Outlet</dc:creator>
  <cp:lastModifiedBy>adrian sauro zanetti</cp:lastModifiedBy>
  <cp:revision>4</cp:revision>
  <dcterms:created xsi:type="dcterms:W3CDTF">2006-08-16T00:00:00Z</dcterms:created>
  <dcterms:modified xsi:type="dcterms:W3CDTF">2025-01-20T16:10:27Z</dcterms:modified>
  <dc:identifier>DAF-yr0ua3I</dc:identifier>
</cp:coreProperties>
</file>